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00"/>
  </p:notesMasterIdLst>
  <p:sldIdLst>
    <p:sldId id="256" r:id="rId2"/>
    <p:sldId id="264" r:id="rId3"/>
    <p:sldId id="258" r:id="rId4"/>
    <p:sldId id="259" r:id="rId5"/>
    <p:sldId id="145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1440" r:id="rId15"/>
    <p:sldId id="1534" r:id="rId16"/>
    <p:sldId id="280" r:id="rId17"/>
    <p:sldId id="281" r:id="rId18"/>
    <p:sldId id="282" r:id="rId19"/>
    <p:sldId id="283" r:id="rId20"/>
    <p:sldId id="1458" r:id="rId21"/>
    <p:sldId id="293" r:id="rId22"/>
    <p:sldId id="294" r:id="rId23"/>
    <p:sldId id="1466" r:id="rId24"/>
    <p:sldId id="1442" r:id="rId25"/>
    <p:sldId id="1535" r:id="rId26"/>
    <p:sldId id="1459" r:id="rId27"/>
    <p:sldId id="1460" r:id="rId28"/>
    <p:sldId id="1461" r:id="rId29"/>
    <p:sldId id="1462" r:id="rId30"/>
    <p:sldId id="1463" r:id="rId31"/>
    <p:sldId id="1464" r:id="rId32"/>
    <p:sldId id="1444" r:id="rId33"/>
    <p:sldId id="1536" r:id="rId34"/>
    <p:sldId id="1468" r:id="rId35"/>
    <p:sldId id="1469" r:id="rId36"/>
    <p:sldId id="1485" r:id="rId37"/>
    <p:sldId id="1486" r:id="rId38"/>
    <p:sldId id="1487" r:id="rId39"/>
    <p:sldId id="1470" r:id="rId40"/>
    <p:sldId id="1446" r:id="rId41"/>
    <p:sldId id="1537" r:id="rId42"/>
    <p:sldId id="1480" r:id="rId43"/>
    <p:sldId id="1481" r:id="rId44"/>
    <p:sldId id="1471" r:id="rId45"/>
    <p:sldId id="1472" r:id="rId46"/>
    <p:sldId id="1473" r:id="rId47"/>
    <p:sldId id="1474" r:id="rId48"/>
    <p:sldId id="1475" r:id="rId49"/>
    <p:sldId id="1476" r:id="rId50"/>
    <p:sldId id="1477" r:id="rId51"/>
    <p:sldId id="1478" r:id="rId52"/>
    <p:sldId id="1479" r:id="rId53"/>
    <p:sldId id="1448" r:id="rId54"/>
    <p:sldId id="1538" r:id="rId55"/>
    <p:sldId id="1488" r:id="rId56"/>
    <p:sldId id="1493" r:id="rId57"/>
    <p:sldId id="1494" r:id="rId58"/>
    <p:sldId id="1495" r:id="rId59"/>
    <p:sldId id="1496" r:id="rId60"/>
    <p:sldId id="1497" r:id="rId61"/>
    <p:sldId id="1498" r:id="rId62"/>
    <p:sldId id="1499" r:id="rId63"/>
    <p:sldId id="1503" r:id="rId64"/>
    <p:sldId id="1504" r:id="rId65"/>
    <p:sldId id="1505" r:id="rId66"/>
    <p:sldId id="1502" r:id="rId67"/>
    <p:sldId id="1500" r:id="rId68"/>
    <p:sldId id="1539" r:id="rId69"/>
    <p:sldId id="1506" r:id="rId70"/>
    <p:sldId id="1507" r:id="rId71"/>
    <p:sldId id="1508" r:id="rId72"/>
    <p:sldId id="1509" r:id="rId73"/>
    <p:sldId id="1510" r:id="rId74"/>
    <p:sldId id="1511" r:id="rId75"/>
    <p:sldId id="1450" r:id="rId76"/>
    <p:sldId id="1540" r:id="rId77"/>
    <p:sldId id="1512" r:id="rId78"/>
    <p:sldId id="1513" r:id="rId79"/>
    <p:sldId id="1514" r:id="rId80"/>
    <p:sldId id="1515" r:id="rId81"/>
    <p:sldId id="1519" r:id="rId82"/>
    <p:sldId id="1521" r:id="rId83"/>
    <p:sldId id="1522" r:id="rId84"/>
    <p:sldId id="1523" r:id="rId85"/>
    <p:sldId id="1524" r:id="rId86"/>
    <p:sldId id="1452" r:id="rId87"/>
    <p:sldId id="1453" r:id="rId88"/>
    <p:sldId id="1525" r:id="rId89"/>
    <p:sldId id="1526" r:id="rId90"/>
    <p:sldId id="1527" r:id="rId91"/>
    <p:sldId id="1528" r:id="rId92"/>
    <p:sldId id="1529" r:id="rId93"/>
    <p:sldId id="1531" r:id="rId94"/>
    <p:sldId id="1532" r:id="rId95"/>
    <p:sldId id="1533" r:id="rId96"/>
    <p:sldId id="1482" r:id="rId97"/>
    <p:sldId id="1483" r:id="rId98"/>
    <p:sldId id="1484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FFCA0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2" autoAdjust="0"/>
    <p:restoredTop sz="94660"/>
  </p:normalViewPr>
  <p:slideViewPr>
    <p:cSldViewPr snapToGrid="0">
      <p:cViewPr varScale="1">
        <p:scale>
          <a:sx n="173" d="100"/>
          <a:sy n="173" d="100"/>
        </p:scale>
        <p:origin x="2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72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0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3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2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8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54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0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4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59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2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D39914-4CDA-EA45-B1F5-2DA0A91FCB03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D1823-71AC-C84D-B943-8C2A8C50BEB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95EC8F-8918-2F41-8F54-4FBB57B64247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</a:rPr>
              <a:t>data-action-lab.com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data-action-lab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ailycatdrawings.tumblr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://stattrek.com/regression/regression-example.aspx?Tutorial=AP" TargetMode="External"/><Relationship Id="rId3" Type="http://schemas.openxmlformats.org/officeDocument/2006/relationships/hyperlink" Target="https://ece.uwaterloo.ca/~dwharder/NumericalAnalysis/11Optimization/newton/" TargetMode="External"/><Relationship Id="rId7" Type="http://schemas.openxmlformats.org/officeDocument/2006/relationships/hyperlink" Target="https://onlinecourses.science.psu.edu/stat504/node/21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sciences.mcmaster.ca/jfox/Courses/SPIDA/GLMs-notes.pdf" TargetMode="External"/><Relationship Id="rId5" Type="http://schemas.openxmlformats.org/officeDocument/2006/relationships/hyperlink" Target="https://web.as.uky.edu/statistics/users/pbreheny/760/S13/notes/1-24.pdf" TargetMode="External"/><Relationship Id="rId4" Type="http://schemas.openxmlformats.org/officeDocument/2006/relationships/hyperlink" Target="https://www.math.ucdavis.edu/~thomases/W11_16C1_lec_3_11_11.pdf" TargetMode="External"/><Relationship Id="rId9" Type="http://schemas.openxmlformats.org/officeDocument/2006/relationships/hyperlink" Target="http://www.stat.ucla.edu/~nchristo/introeconometrics/introecon_matrix_simple_regr.pdf" TargetMode="Externa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2.isye.gatech.edu/~brani/isyebayes/bank/handout1.pdf" TargetMode="External"/><Relationship Id="rId3" Type="http://schemas.openxmlformats.org/officeDocument/2006/relationships/hyperlink" Target="https://www.math.hmc.edu/calculus/tutorials/eigenstuff/" TargetMode="External"/><Relationship Id="rId7" Type="http://schemas.openxmlformats.org/officeDocument/2006/relationships/hyperlink" Target="http://www4.stat.ncsu.edu/~bmasmith/ST371S11/Conditional-Probability-and-Independence.pdf" TargetMode="External"/><Relationship Id="rId2" Type="http://schemas.openxmlformats.org/officeDocument/2006/relationships/hyperlink" Target="http://www.personal.soton.ac.uk/jav/soton/HELM/workbooks/workbook_30/30_3_lu_decompositio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su.instructure.com/courses/901773/pages/p5-learning-using-bayes-rule?module_item_id=6367315" TargetMode="External"/><Relationship Id="rId5" Type="http://schemas.openxmlformats.org/officeDocument/2006/relationships/hyperlink" Target="https://www.georgebrown.ca/uploadedFiles/TLC/_documents/Basic%20Matrix%20Operations.pdf" TargetMode="External"/><Relationship Id="rId4" Type="http://schemas.openxmlformats.org/officeDocument/2006/relationships/hyperlink" Target="https://people.duke.edu/~ccc14/sta-663/LinearAlgebraMatrixDecompWithSolution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STATISTICAL AND MATHEMATICAL FOUNDATIONS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ADVANCED DATA SCIENCE TRAINING I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225"/>
            <a:ext cx="40970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data-action-lab.com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84-5F7F-4300-82B6-5086BDB3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F26-41DF-4D07-8DEC-2FFDCAD3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Basic steps in building a statistical model: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selecting and removing features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variables are examined for model importance and selected or eliminated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a list of candidate appropriate variables are ordered by importance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building candidate models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begin with baseline linear models and try to improve using more complex nonlinear models 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keep in mind the environment in which the model will be implemented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finalizing the model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select among the candidates the most appropriate model to be implemented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implementing and monitoring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embed the model into necessary system process; implement monitoring steps to examine the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49109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EAB6-EFD0-46D3-8FF9-ABE605C9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EDD7-B4AF-4CFE-854E-217C1BE8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Common pitfalls surrounding the modeling process: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defining the goals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lack of clarity around problem definition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lack of understanding of how and where the model will be used  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gathering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using data that is too old or otherwise not relevant going forward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considering additional key data sources or data sets that might be available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deciding on the model structure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using a modeling methodology that is not appropriate for the nature of the data (sizes, dimensions, noise…)</a:t>
            </a:r>
          </a:p>
        </p:txBody>
      </p:sp>
    </p:spTree>
    <p:extLst>
      <p:ext uri="{BB962C8B-B14F-4D97-AF65-F5344CB8AC3E}">
        <p14:creationId xmlns:p14="http://schemas.microsoft.com/office/powerpoint/2010/main" val="34195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EAB6-EFD0-46D3-8FF9-ABE605C9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EDD7-B4AF-4CFE-854E-217C1BE8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Common pitfalls surrounding the modeling process: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preparing the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cleaning or considering outliers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properly scaling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giving enough thought to building special expert variables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having data from important categories of records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selecting and eliminating features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</a:t>
            </a:r>
            <a:r>
              <a:rPr lang="en-CA" dirty="0">
                <a:latin typeface="Dagny OT" panose="020B0504020201020104" pitchFamily="34" charset="0"/>
              </a:rPr>
              <a:t> </a:t>
            </a:r>
            <a:r>
              <a:rPr lang="en-CA" sz="1600" dirty="0">
                <a:latin typeface="Dagny OT" panose="020B0504020201020104" pitchFamily="34" charset="0"/>
              </a:rPr>
              <a:t>keeping too many variables, making it hard for modeling, interpretation, implementation, or model maintenance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too much reliance on simply eliminating correlated variables</a:t>
            </a:r>
          </a:p>
        </p:txBody>
      </p:sp>
    </p:spTree>
    <p:extLst>
      <p:ext uri="{BB962C8B-B14F-4D97-AF65-F5344CB8AC3E}">
        <p14:creationId xmlns:p14="http://schemas.microsoft.com/office/powerpoint/2010/main" val="15720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EAB6-EFD0-46D3-8FF9-ABE605C9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EDD7-B4AF-4CFE-854E-217C1BE8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Common pitfalls surrounding the modeling process: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building candidate models 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overfitting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doing proper training/testing as one examines candidate models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doing a simpler linear regression to use as baseline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finalizing the model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rebuilding the final model optimally using all the appropriate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improperly selecting the final model without consideration to some implementation constraints 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implementing and monitoring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errors in implementation process: data input streams, variable encodings, algorithm mistakes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monitoring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89355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7021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questions can you use to help you pick a model distribution for a data feature?</a:t>
            </a:r>
          </a:p>
          <a:p>
            <a:endParaRPr lang="en-US" sz="500" dirty="0"/>
          </a:p>
          <a:p>
            <a:r>
              <a:rPr lang="en-US" dirty="0"/>
              <a:t>What are some commonly encountered pdfs?</a:t>
            </a:r>
          </a:p>
          <a:p>
            <a:endParaRPr lang="en-US" sz="500" dirty="0"/>
          </a:p>
          <a:p>
            <a:r>
              <a:rPr lang="en-US" dirty="0"/>
              <a:t>What are the mean and variance of some common pdfs?</a:t>
            </a:r>
          </a:p>
          <a:p>
            <a:endParaRPr lang="en-US" sz="500" dirty="0"/>
          </a:p>
          <a:p>
            <a:r>
              <a:rPr lang="en-US" dirty="0"/>
              <a:t>When do we need to use joint distributions?</a:t>
            </a:r>
          </a:p>
        </p:txBody>
      </p:sp>
    </p:spTree>
    <p:extLst>
      <p:ext uri="{BB962C8B-B14F-4D97-AF65-F5344CB8AC3E}">
        <p14:creationId xmlns:p14="http://schemas.microsoft.com/office/powerpoint/2010/main" val="64216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and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F5C2-4CD8-4F91-8A79-CE0B087E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If a data feature can be characterized by a distribution, consider asking </a:t>
            </a:r>
            <a:r>
              <a:rPr lang="en-CA" b="1" dirty="0">
                <a:latin typeface="Dagny OT" panose="020B0504020201020104" pitchFamily="34" charset="0"/>
              </a:rPr>
              <a:t>four basic questions</a:t>
            </a:r>
            <a:r>
              <a:rPr lang="en-CA" dirty="0">
                <a:latin typeface="Dagny OT" panose="020B0504020201020104" pitchFamily="34" charset="0"/>
              </a:rPr>
              <a:t>: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endParaRPr lang="en-CA" sz="100" dirty="0">
              <a:latin typeface="Dagny OT" panose="020B0504020201020104" pitchFamily="34" charset="0"/>
            </a:endParaRP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CA" dirty="0">
                <a:latin typeface="Dagny OT" panose="020B0504020201020104" pitchFamily="34" charset="0"/>
              </a:rPr>
              <a:t>Can the variable only take on </a:t>
            </a:r>
            <a:r>
              <a:rPr lang="en-CA" b="1" dirty="0">
                <a:latin typeface="Dagny OT" panose="020B0504020201020104" pitchFamily="34" charset="0"/>
              </a:rPr>
              <a:t>discrete</a:t>
            </a:r>
            <a:r>
              <a:rPr lang="en-CA" dirty="0">
                <a:latin typeface="Dagny OT" panose="020B0504020201020104" pitchFamily="34" charset="0"/>
              </a:rPr>
              <a:t> values? </a:t>
            </a:r>
            <a:r>
              <a:rPr lang="en-CA" b="1" dirty="0">
                <a:latin typeface="Dagny OT" panose="020B0504020201020104" pitchFamily="34" charset="0"/>
              </a:rPr>
              <a:t>continuous</a:t>
            </a:r>
            <a:r>
              <a:rPr lang="en-CA" dirty="0">
                <a:latin typeface="Dagny OT" panose="020B0504020201020104" pitchFamily="34" charset="0"/>
              </a:rPr>
              <a:t> values?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whether a taxpayer’s file is audited or not is a </a:t>
            </a:r>
            <a:r>
              <a:rPr lang="en-CA" sz="2000" i="1" dirty="0">
                <a:latin typeface="Dagny OT" panose="020B0504020201020104" pitchFamily="34" charset="0"/>
              </a:rPr>
              <a:t>discrete</a:t>
            </a:r>
            <a:r>
              <a:rPr lang="en-CA" sz="2000" dirty="0">
                <a:latin typeface="Dagny OT" panose="020B0504020201020104" pitchFamily="34" charset="0"/>
              </a:rPr>
              <a:t> variable but the corrected amount from the audit is a </a:t>
            </a:r>
            <a:r>
              <a:rPr lang="en-CA" sz="2000" i="1" dirty="0">
                <a:latin typeface="Dagny OT" panose="020B0504020201020104" pitchFamily="34" charset="0"/>
              </a:rPr>
              <a:t>continuous</a:t>
            </a:r>
            <a:r>
              <a:rPr lang="en-CA" sz="2000" dirty="0">
                <a:latin typeface="Dagny OT" panose="020B0504020201020104" pitchFamily="34" charset="0"/>
              </a:rPr>
              <a:t> variable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endParaRPr lang="en-CA" sz="100" dirty="0">
              <a:latin typeface="Dagny OT" panose="020B0504020201020104" pitchFamily="34" charset="0"/>
            </a:endParaRP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CA" dirty="0">
                <a:latin typeface="Dagny OT" panose="020B0504020201020104" pitchFamily="34" charset="0"/>
              </a:rPr>
              <a:t>Is the data distribution </a:t>
            </a:r>
            <a:r>
              <a:rPr lang="en-CA" b="1" dirty="0">
                <a:latin typeface="Dagny OT" panose="020B0504020201020104" pitchFamily="34" charset="0"/>
              </a:rPr>
              <a:t>symmetric</a:t>
            </a:r>
            <a:r>
              <a:rPr lang="en-CA" dirty="0">
                <a:latin typeface="Dagny OT" panose="020B0504020201020104" pitchFamily="34" charset="0"/>
              </a:rPr>
              <a:t>?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If not, in which </a:t>
            </a:r>
            <a:r>
              <a:rPr lang="en-CA" sz="2000" b="1" dirty="0">
                <a:latin typeface="Dagny OT" panose="020B0504020201020104" pitchFamily="34" charset="0"/>
              </a:rPr>
              <a:t>direction</a:t>
            </a:r>
            <a:r>
              <a:rPr lang="en-CA" sz="2000" dirty="0">
                <a:latin typeface="Dagny OT" panose="020B0504020201020104" pitchFamily="34" charset="0"/>
              </a:rPr>
              <a:t> does the asymmetry lie?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Are </a:t>
            </a:r>
            <a:r>
              <a:rPr lang="en-CA" sz="2000" b="1" dirty="0">
                <a:latin typeface="Dagny OT" panose="020B0504020201020104" pitchFamily="34" charset="0"/>
              </a:rPr>
              <a:t>right-</a:t>
            </a:r>
            <a:r>
              <a:rPr lang="en-CA" sz="2000" dirty="0">
                <a:latin typeface="Dagny OT" panose="020B0504020201020104" pitchFamily="34" charset="0"/>
              </a:rPr>
              <a:t> and </a:t>
            </a:r>
            <a:r>
              <a:rPr lang="en-CA" sz="2000" b="1" dirty="0">
                <a:latin typeface="Dagny OT" panose="020B0504020201020104" pitchFamily="34" charset="0"/>
              </a:rPr>
              <a:t>left-outliers</a:t>
            </a:r>
            <a:r>
              <a:rPr lang="en-CA" sz="2000" dirty="0">
                <a:latin typeface="Dagny OT" panose="020B0504020201020104" pitchFamily="34" charset="0"/>
              </a:rPr>
              <a:t> equally likely? </a:t>
            </a:r>
          </a:p>
        </p:txBody>
      </p:sp>
    </p:spTree>
    <p:extLst>
      <p:ext uri="{BB962C8B-B14F-4D97-AF65-F5344CB8AC3E}">
        <p14:creationId xmlns:p14="http://schemas.microsoft.com/office/powerpoint/2010/main" val="33097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and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ECEED-5487-4F8B-B603-10385CCB9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 startAt="3"/>
            </a:pPr>
            <a:r>
              <a:rPr lang="en-CA" dirty="0"/>
              <a:t>Does the variable have theoretical </a:t>
            </a:r>
            <a:r>
              <a:rPr lang="en-CA" b="1" dirty="0">
                <a:latin typeface="Helvetica" pitchFamily="2" charset="0"/>
              </a:rPr>
              <a:t>upper</a:t>
            </a:r>
            <a:r>
              <a:rPr lang="en-CA" dirty="0"/>
              <a:t> and </a:t>
            </a:r>
            <a:r>
              <a:rPr lang="en-CA" b="1" dirty="0">
                <a:latin typeface="Helvetica" pitchFamily="2" charset="0"/>
              </a:rPr>
              <a:t>lower limits</a:t>
            </a:r>
            <a:r>
              <a:rPr lang="en-CA" dirty="0"/>
              <a:t>?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/>
              <a:t>Some items like age or height cannot be smaller than zero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/>
              <a:t>Some items like operating margins cannot exceed a value (100% in this case) </a:t>
            </a:r>
          </a:p>
          <a:p>
            <a:pPr>
              <a:lnSpc>
                <a:spcPct val="100000"/>
              </a:lnSpc>
            </a:pPr>
            <a:endParaRPr lang="en-CA" sz="1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CA" dirty="0"/>
              <a:t>How likely is it to observe </a:t>
            </a:r>
            <a:r>
              <a:rPr lang="en-CA" b="1" dirty="0">
                <a:latin typeface="Helvetica" pitchFamily="2" charset="0"/>
              </a:rPr>
              <a:t>extreme values</a:t>
            </a:r>
            <a:r>
              <a:rPr lang="en-CA" dirty="0"/>
              <a:t> in the distribution? </a:t>
            </a:r>
          </a:p>
          <a:p>
            <a:pPr lvl="2">
              <a:lnSpc>
                <a:spcPct val="100000"/>
              </a:lnSpc>
            </a:pPr>
            <a:r>
              <a:rPr lang="en-CA" sz="2000" dirty="0"/>
              <a:t>in some data, extreme values occur infrequently whereas in others, they occur more often</a:t>
            </a:r>
          </a:p>
          <a:p>
            <a:pPr lvl="2">
              <a:lnSpc>
                <a:spcPct val="100000"/>
              </a:lnSpc>
            </a:pPr>
            <a:endParaRPr lang="en-CA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How would these questions have to change when dealing with </a:t>
            </a:r>
            <a:r>
              <a:rPr lang="en-CA" b="1" dirty="0">
                <a:latin typeface="Helvetica" pitchFamily="2" charset="0"/>
              </a:rPr>
              <a:t>joint distributions</a:t>
            </a:r>
            <a:r>
              <a:rPr lang="en-CA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54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9AA8-00C0-470E-B43B-6189188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Fundamental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Empirical distributions are often approximated by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parametric distributions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defined </a:t>
                </a:r>
                <a:r>
                  <a:rPr lang="en-CA" i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via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probability density function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(pdf) and a set of parameters that must be learned from the data.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basic distributions of data analysis are: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uniform 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distribution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𝑈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𝑎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𝑏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[</m:t>
                    </m:r>
                    <m:r>
                      <a:rPr lang="en-CA" sz="2000" i="1" err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𝑎</m:t>
                    </m:r>
                    <m:r>
                      <a:rPr lang="en-CA" sz="2000" i="1" err="1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r>
                      <a:rPr lang="en-CA" sz="2000" i="1" err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𝑏</m:t>
                    </m:r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𝑈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r>
                      <a:rPr lang="mr-IN" sz="2000" i="1">
                        <a:solidFill>
                          <a:srgbClr val="323232"/>
                        </a:solidFill>
                        <a:latin typeface="Cambria Math" charset="0"/>
                      </a:rPr>
                      <m:t>…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on the discrete set </a:t>
                </a:r>
                <a14:m>
                  <m:oMath xmlns:m="http://schemas.openxmlformats.org/officeDocument/2006/math"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r>
                      <a:rPr lang="mr-IN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…</m:t>
                    </m:r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potentially the simplest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normal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distribution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mr-IN" sz="20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mr-IN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CA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CA" sz="20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solidFill>
                                  <a:srgbClr val="32323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CA" sz="2000" b="0" i="1" smtClean="0">
                                <a:solidFill>
                                  <a:srgbClr val="32323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on the real line </a:t>
                </a:r>
                <a14:m>
                  <m:oMath xmlns:m="http://schemas.openxmlformats.org/officeDocument/2006/math"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possibly the most frequently used (not always aptly so)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wide variety of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special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distributions that are used in applications ranging from consumer modeling and finance to operation research (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Poisson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exponential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log-normal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binomial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etc.)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 b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29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9AA8-00C0-470E-B43B-6189188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Expectation and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Given a p</a:t>
                </a:r>
                <a:r>
                  <a:rPr lang="en-CA" dirty="0">
                    <a:latin typeface="Dagny OT" panose="020B0504020201020104" pitchFamily="34" charset="0"/>
                  </a:rPr>
                  <a:t>df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a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𝑔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𝑋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expectation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𝑔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under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weighted average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i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b="0" i="1" smtClean="0">
                            <a:solidFill>
                              <a:srgbClr val="32323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)ⅆ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nary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23"/>
                      </m:rPr>
                      <a:rPr lang="el-GR" i="1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CA" b="0" i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  <a:ea typeface="Cambria Math" charset="0"/>
                        <a:cs typeface="Cambria Math" charset="0"/>
                      </a:rPr>
                      <m:t>dom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moments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 a distribution are defined as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32323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mr-IN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=0,…,</m:t>
                    </m:r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by definition.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mean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variance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 the distribution are given by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i="0">
                        <a:solidFill>
                          <a:srgbClr val="32323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mr-I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i="0">
                        <a:solidFill>
                          <a:srgbClr val="32323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mr-IN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CA" i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E</m:t>
                            </m:r>
                            <m:d>
                              <m:dPr>
                                <m:ctrlPr>
                                  <a:rPr lang="mr-IN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respectively.</a:t>
                </a:r>
                <a:r>
                  <a:rPr lang="en-CA" dirty="0">
                    <a:solidFill>
                      <a:srgbClr val="32323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t="-1178" r="-829" b="-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2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A357-2D1A-984A-9509-77FEA329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E9CE3-6962-5647-B87F-A8C2EB767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</a:rPr>
              <a:t>In this module, we provide, in very broad terms, some fundamental mathematical and statistical background required for data analysis and model building with practical applications.</a:t>
            </a:r>
          </a:p>
          <a:p>
            <a:pPr marL="0" indent="0" algn="just">
              <a:buNone/>
            </a:pPr>
            <a:endParaRPr lang="en-US" sz="500" dirty="0">
              <a:solidFill>
                <a:schemeClr val="tx1"/>
              </a:solidFill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</a:rPr>
              <a:t>Participants will become acquainted will </a:t>
            </a:r>
            <a:r>
              <a:rPr lang="en-US" b="1" dirty="0">
                <a:solidFill>
                  <a:schemeClr val="tx1"/>
                </a:solidFill>
                <a:latin typeface="Dagny OT" panose="020B0504020201020104" pitchFamily="34" charset="0"/>
              </a:rPr>
              <a:t>key concepts</a:t>
            </a: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</a:rPr>
              <a:t>, to allow for future learning.</a:t>
            </a:r>
          </a:p>
          <a:p>
            <a:pPr algn="just"/>
            <a:endParaRPr lang="en-US" sz="900" dirty="0">
              <a:solidFill>
                <a:schemeClr val="tx1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This introduction is not meant to replace formal training and is at best </a:t>
            </a:r>
            <a:r>
              <a:rPr lang="en-US" b="1" dirty="0">
                <a:solidFill>
                  <a:schemeClr val="tx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incomplete</a:t>
            </a: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; please consult the references for further details.</a:t>
            </a:r>
          </a:p>
        </p:txBody>
      </p:sp>
    </p:spTree>
    <p:extLst>
      <p:ext uri="{BB962C8B-B14F-4D97-AF65-F5344CB8AC3E}">
        <p14:creationId xmlns:p14="http://schemas.microsoft.com/office/powerpoint/2010/main" val="45214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3BF3351-010C-AE4A-950B-478D98C05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657842"/>
                  </p:ext>
                </p:extLst>
              </p:nvPr>
            </p:nvGraphicFramePr>
            <p:xfrm>
              <a:off x="181155" y="719666"/>
              <a:ext cx="11740550" cy="51545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151">
                      <a:extLst>
                        <a:ext uri="{9D8B030D-6E8A-4147-A177-3AD203B41FA5}">
                          <a16:colId xmlns:a16="http://schemas.microsoft.com/office/drawing/2014/main" val="826282294"/>
                        </a:ext>
                      </a:extLst>
                    </a:gridCol>
                    <a:gridCol w="2803585">
                      <a:extLst>
                        <a:ext uri="{9D8B030D-6E8A-4147-A177-3AD203B41FA5}">
                          <a16:colId xmlns:a16="http://schemas.microsoft.com/office/drawing/2014/main" val="120522595"/>
                        </a:ext>
                      </a:extLst>
                    </a:gridCol>
                    <a:gridCol w="983411">
                      <a:extLst>
                        <a:ext uri="{9D8B030D-6E8A-4147-A177-3AD203B41FA5}">
                          <a16:colId xmlns:a16="http://schemas.microsoft.com/office/drawing/2014/main" val="3890814611"/>
                        </a:ext>
                      </a:extLst>
                    </a:gridCol>
                    <a:gridCol w="1932317">
                      <a:extLst>
                        <a:ext uri="{9D8B030D-6E8A-4147-A177-3AD203B41FA5}">
                          <a16:colId xmlns:a16="http://schemas.microsoft.com/office/drawing/2014/main" val="9718205"/>
                        </a:ext>
                      </a:extLst>
                    </a:gridCol>
                    <a:gridCol w="4339086">
                      <a:extLst>
                        <a:ext uri="{9D8B030D-6E8A-4147-A177-3AD203B41FA5}">
                          <a16:colId xmlns:a16="http://schemas.microsoft.com/office/drawing/2014/main" val="1617996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pdf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mean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variance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notes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1982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77"/>
                            </a:rPr>
                            <a:t>uniform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𝑈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  </m:t>
                                </m:r>
                                <m:r>
                                  <m:rPr>
                                    <m:nor/>
                                  </m:rPr>
                                  <a:rPr lang="en-CA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 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≤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≤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CA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CA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CA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CA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CA" b="0" i="0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most languages provide rand # generators for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used to generate </a:t>
                          </a:r>
                          <a:r>
                            <a:rPr lang="en-CA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r.v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. with other distributions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7045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77"/>
                            </a:rPr>
                            <a:t>Gaussian</a:t>
                          </a:r>
                          <a:r>
                            <a:rPr lang="en-US" dirty="0">
                              <a:solidFill>
                                <a:srgbClr val="323232"/>
                              </a:solidFill>
                              <a:latin typeface="Dagny OT" panose="020B0504020201020104" pitchFamily="34" charset="7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𝜎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𝜋</m:t>
                                        </m:r>
                                      </m:e>
                                    </m:rad>
                                  </m:den>
                                </m:f>
                                <m:sSup>
                                  <m:sSup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mr-IN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𝜇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CA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CA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sym typeface="Wingdings" pitchFamily="2" charset="2"/>
                                  </a:rPr>
                                  <m:t>𝑥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  <a:sym typeface="Wingdings" pitchFamily="2" charset="2"/>
                                  </a:rPr>
                                  <m:t>∈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  <a:sym typeface="Wingdings" pitchFamily="2" charset="2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  <a:sym typeface="Wingdings" pitchFamily="2" charset="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, then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mr-IN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(0,1)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(and </a:t>
                          </a:r>
                          <a:r>
                            <a:rPr lang="en-CA" i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vice-versa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);</a:t>
                          </a:r>
                          <a:r>
                            <a:rPr lang="en-CA" baseline="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very commonly used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1147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Poisson </a:t>
                          </a:r>
                          <a:br>
                            <a:rPr lang="en-CA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</m:d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ⅇ</m:t>
                                    </m:r>
                                  </m:e>
                                  <m:sup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=0,1,2,…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estimates the # of events that occur in a continuous time interval (</a:t>
                          </a:r>
                          <a:r>
                            <a:rPr lang="en-CA" sz="180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# of calls received in 1-hour intervals)</a:t>
                          </a:r>
                          <a:endParaRPr lang="en-US" sz="1800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33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binomial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ℬ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 pitchFamily="2" charset="2"/>
                                </a:rPr>
                                <m:t>∈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  <a:sym typeface="Wingdings" pitchFamily="2" charset="2"/>
                                </a:rPr>
                                <m:t>ℕ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[0,1]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chemeClr val="tx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>
                                              <a:solidFill>
                                                <a:srgbClr val="323232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b="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CA" b="0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=0,1,…,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  <a:sym typeface="Wingdings" pitchFamily="2" charset="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𝑁𝑝</m:t>
                                </m:r>
                              </m:oMath>
                            </m:oMathPara>
                          </a14:m>
                          <a:endParaRPr lang="en-US" i="1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𝑁𝑝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i="1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describes the probability of exactly </a:t>
                          </a:r>
                          <a14:m>
                            <m:oMath xmlns:m="http://schemas.openxmlformats.org/officeDocument/2006/math">
                              <m:r>
                                <a:rPr lang="en-CA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successes in </a:t>
                          </a:r>
                          <a14:m>
                            <m:oMath xmlns:m="http://schemas.openxmlformats.org/officeDocument/2006/math">
                              <m:r>
                                <a:rPr lang="en-CA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independent trials if the probability of a success in a single trial is </a:t>
                          </a:r>
                          <a14:m>
                            <m:oMath xmlns:m="http://schemas.openxmlformats.org/officeDocument/2006/math">
                              <m:r>
                                <a:rPr lang="en-CA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323232"/>
                              </a:solidFill>
                              <a:latin typeface="Dagny OT" panose="020B0504020201020104" pitchFamily="34" charset="77"/>
                            </a:rPr>
                            <a:t> (</a:t>
                          </a:r>
                          <a:r>
                            <a:rPr lang="en-CA" sz="180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# of heads in </a:t>
                          </a:r>
                          <a14:m>
                            <m:oMath xmlns:m="http://schemas.openxmlformats.org/officeDocument/2006/math">
                              <m:r>
                                <a:rPr lang="en-CA" sz="1800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CA" sz="180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coin tosses) 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69683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log-normal </a:t>
                          </a:r>
                          <a14:m>
                            <m:oMath xmlns:m="http://schemas.openxmlformats.org/officeDocument/2006/math"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𝛬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𝜎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𝜋</m:t>
                                        </m:r>
                                      </m:e>
                                    </m:rad>
                                  </m:den>
                                </m:f>
                                <m:sSup>
                                  <m:sSup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mr-IN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b="0" i="0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ln</m:t>
                                                </m:r>
                                                <m:r>
                                                  <a:rPr lang="en-CA" b="0" i="0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𝜇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CA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CA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sym typeface="Wingdings" pitchFamily="2" charset="2"/>
                                  </a:rPr>
                                  <m:t>𝑥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Wingdings" pitchFamily="2" charset="2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  <a:sym typeface="Wingdings" pitchFamily="2" charset="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/2</m:t>
                                  </m:r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(2</m:t>
                                    </m:r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𝜇</m:t>
                                    </m:r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, then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𝛬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(and </a:t>
                          </a:r>
                          <a:r>
                            <a:rPr lang="en-CA" i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vice-versa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); positively skewed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25858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3BF3351-010C-AE4A-950B-478D98C05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657842"/>
                  </p:ext>
                </p:extLst>
              </p:nvPr>
            </p:nvGraphicFramePr>
            <p:xfrm>
              <a:off x="181155" y="719666"/>
              <a:ext cx="11740550" cy="51545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151">
                      <a:extLst>
                        <a:ext uri="{9D8B030D-6E8A-4147-A177-3AD203B41FA5}">
                          <a16:colId xmlns:a16="http://schemas.microsoft.com/office/drawing/2014/main" val="826282294"/>
                        </a:ext>
                      </a:extLst>
                    </a:gridCol>
                    <a:gridCol w="2803585">
                      <a:extLst>
                        <a:ext uri="{9D8B030D-6E8A-4147-A177-3AD203B41FA5}">
                          <a16:colId xmlns:a16="http://schemas.microsoft.com/office/drawing/2014/main" val="120522595"/>
                        </a:ext>
                      </a:extLst>
                    </a:gridCol>
                    <a:gridCol w="983411">
                      <a:extLst>
                        <a:ext uri="{9D8B030D-6E8A-4147-A177-3AD203B41FA5}">
                          <a16:colId xmlns:a16="http://schemas.microsoft.com/office/drawing/2014/main" val="3890814611"/>
                        </a:ext>
                      </a:extLst>
                    </a:gridCol>
                    <a:gridCol w="1932317">
                      <a:extLst>
                        <a:ext uri="{9D8B030D-6E8A-4147-A177-3AD203B41FA5}">
                          <a16:colId xmlns:a16="http://schemas.microsoft.com/office/drawing/2014/main" val="9718205"/>
                        </a:ext>
                      </a:extLst>
                    </a:gridCol>
                    <a:gridCol w="4339086">
                      <a:extLst>
                        <a:ext uri="{9D8B030D-6E8A-4147-A177-3AD203B41FA5}">
                          <a16:colId xmlns:a16="http://schemas.microsoft.com/office/drawing/2014/main" val="1617996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6897" r="-260455" b="-13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mean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variance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notes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198274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43056" r="-596241" b="-43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43056" r="-260455" b="-43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43056" r="-634615" b="-43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43056" r="-225658" b="-43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760" t="-43056" r="-292" b="-431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7045662"/>
                      </a:ext>
                    </a:extLst>
                  </a:tr>
                  <a:tr h="755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171667" r="-596241" b="-4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171667" r="-260455" b="-4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171667" r="-634615" b="-4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171667" r="-225658" b="-4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760" t="-171667" r="-292" b="-41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114750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226389" r="-596241" b="-24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226389" r="-260455" b="-24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226389" r="-634615" b="-24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226389" r="-225658" b="-24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estimates the # of events that occur in a continuous time interval (</a:t>
                          </a:r>
                          <a:r>
                            <a:rPr lang="en-CA" sz="180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# of calls received in 1-hour intervals)</a:t>
                          </a:r>
                          <a:endParaRPr lang="en-US" sz="1800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3319155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250000" r="-596241" b="-9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250000" r="-260455" b="-9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250000" r="-634615" b="-9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250000" r="-225658" b="-9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760" t="-250000" r="-292" b="-90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9683833"/>
                      </a:ext>
                    </a:extLst>
                  </a:tr>
                  <a:tr h="101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411250" r="-596241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411250" r="-260455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411250" r="-634615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411250" r="-225658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760" t="-411250" r="-292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5858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815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9AA8-00C0-470E-B43B-6189188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Joint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Univariate distributions are useful modeling tools, especially when the variables under consideration are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independent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 practice, that is not usually the case. A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joint distribution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gives the probability that 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falls in a given range.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multivariate normal distribution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b="1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has pdf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det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b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1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b="1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mean vector and </a:t>
                </a:r>
                <a14:m>
                  <m:oMath xmlns:m="http://schemas.openxmlformats.org/officeDocument/2006/math">
                    <m:r>
                      <a:rPr lang="el-GR" b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the covariance matrix.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9AA8-00C0-470E-B43B-6189188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Joint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5396497" cy="4140767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If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positive definite, the multivariate normal is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non-degenerate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1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1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ra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</a:t>
                </a:r>
                <a:r>
                  <a:rPr lang="en-CA" b="1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Mahalanobis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distance.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To generate a sample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b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let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A" b="1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set </a:t>
                </a:r>
                <a14:m>
                  <m:oMath xmlns:m="http://schemas.openxmlformats.org/officeDocument/2006/math">
                    <m:r>
                      <a:rPr lang="en-CA" b="1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b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</a:t>
                </a:r>
                <a:r>
                  <a:rPr lang="en-CA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Cholesky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decomposition</a:t>
                </a:r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5396497" cy="4140767"/>
              </a:xfrm>
              <a:blipFill>
                <a:blip r:embed="rId2"/>
                <a:stretch>
                  <a:fillRect l="-1643" r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FDA99-D4DE-CC4F-93CD-7F051C93E7BD}"/>
              </a:ext>
            </a:extLst>
          </p:cNvPr>
          <p:cNvSpPr txBox="1">
            <a:spLocks/>
          </p:cNvSpPr>
          <p:nvPr/>
        </p:nvSpPr>
        <p:spPr>
          <a:xfrm>
            <a:off x="2875547" y="0"/>
            <a:ext cx="9316453" cy="295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1400" dirty="0">
                <a:solidFill>
                  <a:srgbClr val="323232"/>
                </a:solidFill>
                <a:latin typeface="Dagny OT" panose="020B0504020201020104" pitchFamily="34" charset="0"/>
              </a:rPr>
              <a:t>[image taken from Wikipedia]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92277" y="1828800"/>
            <a:ext cx="5218531" cy="4605018"/>
            <a:chOff x="6487527" y="1364162"/>
            <a:chExt cx="5414211" cy="48040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26426F-3BB9-8C46-9DDD-17B25666E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5" r="7541"/>
            <a:stretch/>
          </p:blipFill>
          <p:spPr>
            <a:xfrm>
              <a:off x="6487527" y="1364162"/>
              <a:ext cx="5414211" cy="48040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04F106-258E-E549-AC16-18D559955906}"/>
                </a:ext>
              </a:extLst>
            </p:cNvPr>
            <p:cNvSpPr/>
            <p:nvPr/>
          </p:nvSpPr>
          <p:spPr>
            <a:xfrm>
              <a:off x="7586411" y="5327062"/>
              <a:ext cx="300789" cy="385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41E55A-1C10-FD4A-A09E-B475A63E174C}"/>
                </a:ext>
              </a:extLst>
            </p:cNvPr>
            <p:cNvSpPr/>
            <p:nvPr/>
          </p:nvSpPr>
          <p:spPr>
            <a:xfrm>
              <a:off x="10704595" y="5278102"/>
              <a:ext cx="300789" cy="385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8C0D437D-6B19-5649-A9CC-069CA23E718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72111" y="5324057"/>
                  <a:ext cx="529390" cy="55228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1800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8C0D437D-6B19-5649-A9CC-069CA23E7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111" y="5324057"/>
                  <a:ext cx="529390" cy="55228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10AC3F49-1954-6140-9005-B23A5B9EFFE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704595" y="5337843"/>
                  <a:ext cx="529390" cy="55228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1800" dirty="0"/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10AC3F49-1954-6140-9005-B23A5B9EF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4595" y="5337843"/>
                  <a:ext cx="529390" cy="5522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98665F77-FFC0-534B-81BB-36B01CAAA89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682536" y="2073736"/>
                  <a:ext cx="874297" cy="55228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1800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98665F77-FFC0-534B-81BB-36B01CAAA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2536" y="2073736"/>
                  <a:ext cx="874297" cy="5522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016A3FB4-BB20-6040-9F56-A194DD6088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73586" y="2054390"/>
                  <a:ext cx="874297" cy="55228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1800" dirty="0"/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016A3FB4-BB20-6040-9F56-A194DD608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586" y="2054390"/>
                  <a:ext cx="874297" cy="55228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027A8A3-603D-3745-BACA-78C36AD3B6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20863" y="3322804"/>
                  <a:ext cx="1953128" cy="55228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Sup>
                          <m:sSubSupPr>
                            <m:ctrlPr>
                              <a:rPr lang="en-C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C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(0.95)</m:t>
                        </m:r>
                      </m:oMath>
                    </m:oMathPara>
                  </a14:m>
                  <a:endParaRPr lang="en-CA" sz="180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027A8A3-603D-3745-BACA-78C36AD3B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0863" y="3322804"/>
                  <a:ext cx="1953128" cy="5522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18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Write R and/or Python code that lets you draw “random” samples from the various distributions discussed in this section.</a:t>
            </a:r>
          </a:p>
        </p:txBody>
      </p:sp>
    </p:spTree>
    <p:extLst>
      <p:ext uri="{BB962C8B-B14F-4D97-AF65-F5344CB8AC3E}">
        <p14:creationId xmlns:p14="http://schemas.microsoft.com/office/powerpoint/2010/main" val="27575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225552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the central limit theorem?</a:t>
            </a:r>
          </a:p>
          <a:p>
            <a:endParaRPr lang="en-CA" sz="500" dirty="0"/>
          </a:p>
          <a:p>
            <a:r>
              <a:rPr lang="en-CA" dirty="0"/>
              <a:t>When is the central limit theorem relevant?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D6AC27-02F2-42BB-B19B-A85795450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776" y="2979694"/>
            <a:ext cx="5727031" cy="3658936"/>
          </a:xfrm>
          <a:prstGeom prst="rect">
            <a:avLst/>
          </a:prstGeom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7BC566C-A735-432B-9E7F-179F5EFE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Normal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D34AB-A91D-4666-A844-1F7E61A7A1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𝜇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fully characterized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by the mean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and the standard deviation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which reduces estimation requirements.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probability of a value being drawn</a:t>
                </a:r>
                <a:b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</a:b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can be obtained if we know how many </a:t>
                </a:r>
                <a:b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</a:b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multiples of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separate it from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within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68%</m:t>
                    </m:r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within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2</m:t>
                    </m:r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95%</m:t>
                    </m:r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within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3</m:t>
                    </m:r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99.7%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   </a:t>
                </a:r>
              </a:p>
              <a:p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D34AB-A91D-4666-A844-1F7E61A7A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9D34AB-A91D-4666-A844-1F7E61A7A17C}"/>
              </a:ext>
            </a:extLst>
          </p:cNvPr>
          <p:cNvSpPr txBox="1">
            <a:spLocks/>
          </p:cNvSpPr>
          <p:nvPr/>
        </p:nvSpPr>
        <p:spPr>
          <a:xfrm>
            <a:off x="658060" y="3318001"/>
            <a:ext cx="522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CA" sz="2000" dirty="0">
              <a:latin typeface="Dagny OT" panose="020B05040202010201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D34AB-A91D-4666-A844-1F7E61A7A17C}"/>
              </a:ext>
            </a:extLst>
          </p:cNvPr>
          <p:cNvSpPr txBox="1">
            <a:spLocks/>
          </p:cNvSpPr>
          <p:nvPr/>
        </p:nvSpPr>
        <p:spPr>
          <a:xfrm>
            <a:off x="8923420" y="0"/>
            <a:ext cx="3268580" cy="295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1400" dirty="0">
                <a:solidFill>
                  <a:srgbClr val="323232"/>
                </a:solidFill>
                <a:latin typeface="Dagny OT" panose="020B0504020201020104" pitchFamily="34" charset="0"/>
              </a:rPr>
              <a:t>[image taken from Wikipedia]</a:t>
            </a:r>
          </a:p>
        </p:txBody>
      </p:sp>
    </p:spTree>
    <p:extLst>
      <p:ext uri="{BB962C8B-B14F-4D97-AF65-F5344CB8AC3E}">
        <p14:creationId xmlns:p14="http://schemas.microsoft.com/office/powerpoint/2010/main" val="22485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55344F-080F-4B8D-92C1-D9D3289E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Normal Distribution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85C7-CE76-4DE4-921E-5F08999FC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The normal distribution is best suited for data meeting the following minimum requirements: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strong tendency for the data to take on a central value</a:t>
            </a:r>
            <a:endParaRPr lang="ar-SY" sz="2000" dirty="0">
              <a:latin typeface="Dagny OT" panose="020B05040202010201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positive, negative deviations from this central value are equally likely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frequency of the deviations falls off rapidly as we move further away from the central value.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Symmetry of deviations leads to zero </a:t>
            </a:r>
            <a:r>
              <a:rPr lang="en-CA" b="1" dirty="0">
                <a:latin typeface="Dagny OT" panose="020B0504020201020104" pitchFamily="34" charset="0"/>
              </a:rPr>
              <a:t>skewness</a:t>
            </a:r>
            <a:r>
              <a:rPr lang="en-CA" dirty="0">
                <a:latin typeface="Dagny OT" panose="020B0504020201020104" pitchFamily="34" charset="0"/>
              </a:rPr>
              <a:t>; low prob. of large deviations from the central value leads to no </a:t>
            </a:r>
            <a:r>
              <a:rPr lang="en-CA" b="1" dirty="0">
                <a:latin typeface="Dagny OT" panose="020B0504020201020104" pitchFamily="34" charset="0"/>
              </a:rPr>
              <a:t>kurtosis</a:t>
            </a:r>
            <a:r>
              <a:rPr lang="en-CA" dirty="0">
                <a:latin typeface="Dagny OT" panose="020B0504020201020104" pitchFamily="34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0"/>
            </a:endParaRPr>
          </a:p>
          <a:p>
            <a:pPr algn="just"/>
            <a:r>
              <a:rPr lang="en-CA" dirty="0">
                <a:latin typeface="Dagny OT" panose="020B0504020201020104" pitchFamily="34" charset="0"/>
              </a:rPr>
              <a:t>Its omnipresence in human affairs is linked to the </a:t>
            </a:r>
            <a:r>
              <a:rPr lang="en-CA" b="1" dirty="0">
                <a:latin typeface="Dagny OT" panose="020B0504020201020104" pitchFamily="34" charset="0"/>
              </a:rPr>
              <a:t>Central Limit Theorem</a:t>
            </a:r>
            <a:r>
              <a:rPr lang="en-CA" dirty="0">
                <a:latin typeface="Dagny OT" panose="020B05040202010201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889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0008-BF80-4FF3-AEF6-531B9AFD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F0E1F-4A2A-410F-B1C4-E9028A377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be a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random sample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from any (?) distribution with mean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If the sample observations are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independent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each other, then the distribution of the average</a:t>
                </a:r>
                <a:endParaRPr lang="en-CA" sz="100" b="0" i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…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approximately normal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(when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 with mean and variance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CA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)</m:t>
                        </m:r>
                      </m:e>
                      <m:sup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l-GR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CLT plays an important role in the prevalence of the normal distribution in human affairs.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F0E1F-4A2A-410F-B1C4-E9028A377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t="-2946" r="-994" b="-5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7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5BC5-F1F9-40A6-B341-1BD7B50C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Large is Large?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B3C9-4E53-41D1-B23C-3A44F6D004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If the underlying population is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normal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the distribution of the sample mean is also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normal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no matter the sample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US" alt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If the underlying population is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approximately symmetric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the distribution of the sample mean is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approximately normal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for small sample sizes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US" alt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If the sample populations are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skewed 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(or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disparate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), the sample size must typically reach 30 before the distribution of the sample mean becomes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approximately normal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B3C9-4E53-41D1-B23C-3A44F6D00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50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Central Limit Theorem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Estimation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Bayes’ Theorem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5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Matrix Algebra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Eigenvalues and Eigenvectors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Regression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Optimization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 IN ACTION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F9725F-4D4E-594B-849B-0F1B83FE0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1" y="2181225"/>
            <a:ext cx="10772258" cy="4140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C4F6BB-895C-234A-8DA6-2882DEDBB693}"/>
              </a:ext>
            </a:extLst>
          </p:cNvPr>
          <p:cNvSpPr/>
          <p:nvPr/>
        </p:nvSpPr>
        <p:spPr>
          <a:xfrm>
            <a:off x="7922946" y="0"/>
            <a:ext cx="4269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323232"/>
                </a:solidFill>
                <a:latin typeface="Dagny OT" panose="020B0504020201020104" pitchFamily="34" charset="0"/>
              </a:rPr>
              <a:t>[https://www.value-at-risk.net/central-limit-theorem]</a:t>
            </a:r>
          </a:p>
        </p:txBody>
      </p:sp>
    </p:spTree>
    <p:extLst>
      <p:ext uri="{BB962C8B-B14F-4D97-AF65-F5344CB8AC3E}">
        <p14:creationId xmlns:p14="http://schemas.microsoft.com/office/powerpoint/2010/main" val="30260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95685-C152-43DD-B3C7-0C6A90DF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1075-7591-4F6D-AE81-4C7907ECE2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large freight elevator can transport a maximum of 9800 lbs. Suppose a load containing 49 boxes must be transported. From experience, the weight of boxes follows a distribution with mean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= 205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lbs and standard deviation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= 15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lbs.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Using R and/or Python, estimate the probability that all 49 boxes can be safely loaded onto the freight elevator and transported.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1075-7591-4F6D-AE81-4C7907ECE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17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1555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estimation, in a statistical sense?</a:t>
            </a:r>
          </a:p>
          <a:p>
            <a:endParaRPr lang="en-CA" sz="500" dirty="0"/>
          </a:p>
          <a:p>
            <a:r>
              <a:rPr lang="en-CA" dirty="0"/>
              <a:t>What is estimation used for?</a:t>
            </a:r>
          </a:p>
          <a:p>
            <a:endParaRPr lang="en-CA" sz="500" dirty="0"/>
          </a:p>
          <a:p>
            <a:r>
              <a:rPr lang="en-CA" dirty="0"/>
              <a:t>What is bias, in a statistical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3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EA72-F913-45A5-A0A7-D9EF478D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FDA702-C5FB-4218-8B94-A141E2B4B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One of the goals of statistics is to try to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understand a large population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on the basis of the information available in a small sample.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 particular, we are interested in the population 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parameters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which are estimated using suitable sample statistics.</a:t>
                </a:r>
                <a:endParaRPr lang="en-CA" sz="500" dirty="0">
                  <a:latin typeface="Dagny OT" panose="020B0504020201020104" pitchFamily="34" charset="0"/>
                </a:endParaRPr>
              </a:p>
              <a:p>
                <a:pPr algn="just"/>
                <a:endParaRPr lang="en-CA" sz="8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example, we may use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sample mean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 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 as an estimate for the true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population mean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FDA702-C5FB-4218-8B94-A141E2B4B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69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EA72-F913-45A5-A0A7-D9EF478D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FDA702-C5FB-4218-8B94-A141E2B4B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estimator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 random variable;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estimate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 number. 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As an another example,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sample standard deviation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an estimator of the true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population standard deviation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the computed value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i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an estimate of 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An estimator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unbiased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0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FDA702-C5FB-4218-8B94-A141E2B4B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98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D127-9C70-A245-8CBB-6B1A723E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MATHEMATICAL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b="1" dirty="0"/>
                  <a:t>random variables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Cov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b="1" dirty="0"/>
                  <a:t>expectation</a:t>
                </a:r>
                <a:r>
                  <a:rPr lang="en-US" dirty="0"/>
                  <a:t>, </a:t>
                </a:r>
                <a:r>
                  <a:rPr lang="en-US" b="1" dirty="0"/>
                  <a:t>variance</a:t>
                </a:r>
                <a:r>
                  <a:rPr lang="en-US" dirty="0"/>
                  <a:t>, and </a:t>
                </a:r>
                <a:r>
                  <a:rPr lang="en-US" b="1" dirty="0"/>
                  <a:t>covariance</a:t>
                </a:r>
                <a:r>
                  <a:rPr lang="en-US" dirty="0"/>
                  <a:t> operators, respectively, i.e.: 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 and 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endParaRPr lang="en-US" sz="5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77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D127-9C70-A245-8CBB-6B1A723E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MATHEMATICAL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The </a:t>
                </a:r>
                <a:r>
                  <a:rPr lang="en-US" b="1" dirty="0"/>
                  <a:t>bias </a:t>
                </a:r>
                <a:r>
                  <a:rPr lang="en-US" dirty="0"/>
                  <a:t>of an estimate is the average of the error in the estimate if the study is repeated many times independently under the same conditions. </a:t>
                </a:r>
              </a:p>
              <a:p>
                <a:endParaRPr lang="en-US" sz="500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variability </a:t>
                </a:r>
                <a:r>
                  <a:rPr lang="en-US" dirty="0"/>
                  <a:t>of an estimate is the extent to which the estimate would vary about its average value in the ideal scenario described above. </a:t>
                </a:r>
              </a:p>
              <a:p>
                <a:endParaRPr lang="en-US" sz="500" dirty="0"/>
              </a:p>
              <a:p>
                <a:pPr algn="just"/>
                <a:r>
                  <a:rPr lang="en-US" dirty="0"/>
                  <a:t>The </a:t>
                </a:r>
                <a:r>
                  <a:rPr lang="en-US" b="1" dirty="0"/>
                  <a:t>mean square error </a:t>
                </a:r>
                <a:r>
                  <a:rPr lang="en-US" dirty="0"/>
                  <a:t>of an estimate is a measure of the error that incorporates both elements: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MSE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is an estimator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1326" b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D127-9C70-A245-8CBB-6B1A723E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MATHEMATICAL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is unbiased,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an approximate </a:t>
                </a:r>
                <a:r>
                  <a:rPr lang="en-US" b="1" dirty="0"/>
                  <a:t>95% confidence interval </a:t>
                </a:r>
                <a:r>
                  <a:rPr lang="en-US" dirty="0"/>
                  <a:t>(95% CI)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given approximately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sampling design-specific</a:t>
                </a:r>
                <a:r>
                  <a:rPr lang="en-US" dirty="0"/>
                  <a:t> estimate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r>
                  <a:rPr lang="en-US" dirty="0"/>
                  <a:t>But what is a 95% CI, exactly?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5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6B1FB-9CFD-431C-AD41-365584DF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DD4D8-D962-411D-8BB3-A8DC28AB0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Helvetica" pitchFamily="2" charset="0"/>
                  </a:rPr>
                  <a:t>The </a:t>
                </a:r>
                <a:r>
                  <a:rPr lang="en-CA" dirty="0">
                    <a:solidFill>
                      <a:srgbClr val="323232"/>
                    </a:solidFill>
                  </a:rPr>
                  <a:t>total time to manufacture a specific component is known to follow a normal distribution, for which the mean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are not known. In an experiment, 10 components are manufactured; the sample time is given as following:</a:t>
                </a:r>
              </a:p>
              <a:p>
                <a:pPr>
                  <a:lnSpc>
                    <a:spcPct val="100000"/>
                  </a:lnSpc>
                </a:pPr>
                <a:endParaRPr lang="en-CA" dirty="0">
                  <a:solidFill>
                    <a:srgbClr val="32323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CA" dirty="0">
                  <a:solidFill>
                    <a:srgbClr val="32323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r>
                  <a:rPr lang="en-CA" dirty="0">
                    <a:solidFill>
                      <a:srgbClr val="323232"/>
                    </a:solidFill>
                  </a:rPr>
                  <a:t>What are the best estimates for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? Provide a 95% CI for </a:t>
                </a:r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DD4D8-D962-411D-8BB3-A8DC28AB0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E077E0-6354-47D5-9C00-3B81FA4BB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67700"/>
              </p:ext>
            </p:extLst>
          </p:nvPr>
        </p:nvGraphicFramePr>
        <p:xfrm>
          <a:off x="2054782" y="4098878"/>
          <a:ext cx="9161520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16152">
                  <a:extLst>
                    <a:ext uri="{9D8B030D-6E8A-4147-A177-3AD203B41FA5}">
                      <a16:colId xmlns:a16="http://schemas.microsoft.com/office/drawing/2014/main" val="2426087618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3593123229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31271807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3008898945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1301210840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4248469289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3080809162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702841908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2905786616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207728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Dagny OT" panose="020B05040202010201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Dagny OT" panose="020B05040202010201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0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040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2A1E57-58BB-4C57-A467-F2525E06A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71786"/>
              </p:ext>
            </p:extLst>
          </p:nvPr>
        </p:nvGraphicFramePr>
        <p:xfrm>
          <a:off x="844355" y="4098878"/>
          <a:ext cx="1210428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10428">
                  <a:extLst>
                    <a:ext uri="{9D8B030D-6E8A-4147-A177-3AD203B41FA5}">
                      <a16:colId xmlns:a16="http://schemas.microsoft.com/office/drawing/2014/main" val="3484170232"/>
                    </a:ext>
                  </a:extLst>
                </a:gridCol>
              </a:tblGrid>
              <a:tr h="160341">
                <a:tc>
                  <a:txBody>
                    <a:bodyPr/>
                    <a:lstStyle/>
                    <a:p>
                      <a:pPr algn="ctr"/>
                      <a:endParaRPr lang="en-CA" sz="2400" dirty="0">
                        <a:latin typeface="Helvetica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3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4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59731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889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a conditional probability and when is it useful?</a:t>
            </a:r>
          </a:p>
          <a:p>
            <a:endParaRPr lang="en-CA" sz="500" dirty="0"/>
          </a:p>
          <a:p>
            <a:r>
              <a:rPr lang="en-CA" dirty="0"/>
              <a:t>What are some mathematical rules that govern probability?</a:t>
            </a:r>
          </a:p>
          <a:p>
            <a:endParaRPr lang="en-CA" sz="500" dirty="0"/>
          </a:p>
          <a:p>
            <a:r>
              <a:rPr lang="en-CA" dirty="0"/>
              <a:t>What is Bayes’ Theorem and when is it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5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54EF-8939-4653-80B5-ACC5E9E5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Conditional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CA2E-09F1-4141-AF60-FB4A879F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We are often interested in the likelihood of an event occurring </a:t>
            </a:r>
            <a:r>
              <a:rPr lang="en-CA" b="1" dirty="0">
                <a:latin typeface="Dagny OT" panose="020B0504020201020104" pitchFamily="34" charset="0"/>
              </a:rPr>
              <a:t>given that another has occurred</a:t>
            </a:r>
            <a:r>
              <a:rPr lang="en-CA" dirty="0">
                <a:latin typeface="Dagny OT" panose="020B0504020201020104" pitchFamily="34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Examples include:</a:t>
            </a:r>
          </a:p>
          <a:p>
            <a:pPr lvl="1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t</a:t>
            </a:r>
            <a:r>
              <a:rPr lang="en-CA" sz="2000" dirty="0">
                <a:latin typeface="Dagny OT" panose="020B0504020201020104" pitchFamily="34" charset="0"/>
              </a:rPr>
              <a:t>he probability that a train arrives on time given that it left on time</a:t>
            </a:r>
          </a:p>
          <a:p>
            <a:pPr lvl="1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t</a:t>
            </a:r>
            <a:r>
              <a:rPr lang="en-CA" sz="2000" dirty="0">
                <a:latin typeface="Dagny OT" panose="020B0504020201020104" pitchFamily="34" charset="0"/>
              </a:rPr>
              <a:t>he probability that a PC crashes given the operating system installed </a:t>
            </a:r>
          </a:p>
          <a:p>
            <a:pPr lvl="1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t</a:t>
            </a:r>
            <a:r>
              <a:rPr lang="en-CA" sz="2000" dirty="0">
                <a:latin typeface="Dagny OT" panose="020B0504020201020104" pitchFamily="34" charset="0"/>
              </a:rPr>
              <a:t>he probability that a bit is transmitted over a channel is received as a 1 given that the bit transmitted was a 1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the probability that a website is visited given its number of in-links</a:t>
            </a:r>
          </a:p>
          <a:p>
            <a:pPr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Questions of this type are handled using conditional probability. </a:t>
            </a:r>
          </a:p>
        </p:txBody>
      </p:sp>
    </p:spTree>
    <p:extLst>
      <p:ext uri="{BB962C8B-B14F-4D97-AF65-F5344CB8AC3E}">
        <p14:creationId xmlns:p14="http://schemas.microsoft.com/office/powerpoint/2010/main" val="91428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E48F-817E-4042-976C-79049CCC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Conditional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C3C49-F6EE-4D2B-A524-34E35C740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conditional probability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is the probability of an event taking place given that another event occurred.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conditional probability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is defined as</a:t>
                </a:r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mtClean="0">
                          <a:solidFill>
                            <a:srgbClr val="32323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CA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CA" smtClean="0">
                          <a:solidFill>
                            <a:srgbClr val="323232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∩</m:t>
                              </m:r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CA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probability that two events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both occur is obtained by applying the multiplication rule: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∩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C3C49-F6EE-4D2B-A524-34E35C740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t="-589" r="-829" b="-2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7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6360-E171-4F6E-89B0-F727C5DF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050CC-14EC-4E77-AE75-0B6F49D97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Example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(a classic): a family has two children (not twins). What is the probability that the youngest child is a girl given that at least one of the children is a girl? Assume that boys and girls are equally likely to be born.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Solution: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be the events that the youngest child is a girl and that at least one child is a girl, respectively:</a:t>
                </a:r>
              </a:p>
              <a:p>
                <a:pPr>
                  <a:lnSpc>
                    <a:spcPct val="100000"/>
                  </a:lnSpc>
                </a:pPr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}"/>
                          <m:ctrlPr>
                            <a:rPr lang="en-CA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𝐺𝐺</m:t>
                          </m:r>
                          <m:r>
                            <a:rPr lang="en-CA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e>
                      </m:d>
                      <m:r>
                        <a:rPr lang="en-CA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𝐺𝐺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𝐴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∩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 (not ½, as one might naively assume).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050CC-14EC-4E77-AE75-0B6F49D97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06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of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relevant background information;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denote propositions,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the proposition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false.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plausibility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denoted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ranging from 0 (false) to 1 (true).</a:t>
                </a: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000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Sum Rule: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lang="en-US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Product Rule: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Bayes’ Theorem: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Marginalization Rule: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err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 err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i="1" dirty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 dirty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 dirty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 dirty="0" err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 err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are exhaustive, disjoint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55" b="-18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sum rule and the product rules are 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basic rules of probability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Bayes' Theorem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and 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Marginalization Rule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are simple corollaries of these basic rules.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Bayes' Theorem is sometimes written is a slightly different form</a:t>
                </a: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/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5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Set-up: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assume that an experiment has been conducted to determine the degree of validity of a particular hypothesis, and that experimental data has been collected.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central data analysis question: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given everything that was known </a:t>
                </a:r>
                <a:r>
                  <a:rPr lang="en-US" i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prior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to the experiment, does the collected data support (or invalidate) the hypothesis?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Throughout,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the proposition that the hypothesis in question is true,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the proposition that the experiment yielded the actual observed data,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(as always) the relevant background information.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3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Central data analysis question (reprise):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What is the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hypothesis</m:t>
                        </m:r>
                        <m:r>
                          <m:rPr>
                            <m:nor/>
                          </m:rPr>
                          <a:rPr lang="en-US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0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i="0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0" dirty="0" err="1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 dirty="0" err="1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observed</m:t>
                    </m:r>
                    <m:r>
                      <m:rPr>
                        <m:nor/>
                      </m:rPr>
                      <a:rPr lang="en-US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i="0" dirty="0" err="1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data</m:t>
                    </m:r>
                    <m:r>
                      <a:rPr lang="en-US" i="1" dirty="0" err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?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</a:t>
                </a:r>
                <a:r>
                  <a:rPr lang="en-US" b="1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roblem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: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this is nearly always impossible to compute directly.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Solution: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using Bayes' Theorem, </a:t>
                </a:r>
                <a:endParaRPr lang="en-CA" sz="1000" i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0" dirty="0" err="1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 dirty="0" err="1" smtClean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m:t>data</m:t>
                      </m:r>
                      <m:r>
                        <a:rPr lang="en-US" i="1" dirty="0" err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 dirty="0" err="1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0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 dirty="0" err="1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hypothesis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 dirty="0" err="1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it may be that the terms on the right are easier to compute.</a:t>
                </a:r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b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0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 the vernacular: the probability </a:t>
                </a:r>
              </a:p>
              <a:p>
                <a:pPr lvl="1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 err="1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hypothesis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hypothesis being true prior to the experiment is the </a:t>
                </a:r>
                <a:r>
                  <a:rPr lang="en-US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prior</a:t>
                </a:r>
                <a:endParaRPr lang="en-US" sz="2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 err="1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hypothesis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err="1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data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hypothesis being true once the experimental data is taken into account is the </a:t>
                </a:r>
                <a:r>
                  <a:rPr lang="en-US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posterior</a:t>
                </a:r>
                <a:endParaRPr lang="en-US" sz="2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 err="1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err="1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hypothesis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experimental data being observed assuming that the hypothesis is true is the </a:t>
                </a:r>
                <a:r>
                  <a:rPr lang="en-US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likelihood</a:t>
                </a:r>
              </a:p>
              <a:p>
                <a:pPr lvl="1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 err="1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experimental data being observed independently of any hypothesis is the </a:t>
                </a:r>
                <a:r>
                  <a:rPr lang="en-US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evidence</a:t>
                </a:r>
                <a:endParaRPr lang="en-US" sz="2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given hypothesis includes a (potentially implicit) model which can be used to compute or approximate 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likelihood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t="-1767" r="-829" b="-3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6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 between modeling from first principles and statistical modeling.</a:t>
            </a:r>
          </a:p>
          <a:p>
            <a:endParaRPr lang="en-US" sz="500" dirty="0"/>
          </a:p>
          <a:p>
            <a:r>
              <a:rPr lang="en-US" dirty="0"/>
              <a:t>Working knowledge of the modeling process. </a:t>
            </a:r>
          </a:p>
          <a:p>
            <a:endParaRPr lang="en-US" sz="500" dirty="0"/>
          </a:p>
          <a:p>
            <a:r>
              <a:rPr lang="en-US" dirty="0"/>
              <a:t>Increase awareness of modeling pitfalls and challenges.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1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Determining 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prior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 source of considerable controversy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conservative estimates (uninformative priors) often lead to reasonable results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dirty="0">
                    <a:latin typeface="Dagny OT" panose="020B0504020201020104" pitchFamily="34" charset="0"/>
                  </a:rPr>
                  <a:t>i</a:t>
                </a: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 the absence of information, go with maximum entropy prior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evidence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harder to compute on theoretical grounds – evaluating the probability of observing data requires access to  some model as part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Either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that model was good, so there’s no need for a new hypothesis 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that model was bad, so we dare not trust our computation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00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Thankfully, the evidence is rarely required on problems of parameter estimation (although it is crucial for model selection):</a:t>
                </a: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prior to the experiment, there are numerous competing hypotheses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priors and likelihoods will differ, but not the evidence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evidence is not needed to differentiate the various hypotheses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Bayes' Theorem is often presented as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data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data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or simply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posterior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nor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likelihood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prior</m:t>
                    </m:r>
                    <m:r>
                      <m:rPr>
                        <m:nor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that is to say,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beliefs should be updated in the presence of new information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t="-3682" r="-829" b="-5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1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75AE-6C1B-48AB-A023-FF52B931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8A16-6BA2-4756-90FF-BE0566E17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Suppose that a test for a particular disease has a very high success rate. If a patient 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has the disease, the test accurately reports a ’positive’ with probability 0.99;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does not have the disease, the test accurately reports a ’negative’ with probability 0.95. </a:t>
            </a:r>
          </a:p>
          <a:p>
            <a:pPr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Assume further that only 0.1% of the population has the disease. What is the probability that a patient who tests positive does not in fact have the disease? </a:t>
            </a:r>
          </a:p>
        </p:txBody>
      </p:sp>
    </p:spTree>
    <p:extLst>
      <p:ext uri="{BB962C8B-B14F-4D97-AF65-F5344CB8AC3E}">
        <p14:creationId xmlns:p14="http://schemas.microsoft.com/office/powerpoint/2010/main" val="229666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ALGEBRA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5220629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  <a:latin typeface="Dagny OT" panose="020B0504020201020104" pitchFamily="34" charset="0"/>
              </a:rPr>
              <a:t>Neo:</a:t>
            </a:r>
            <a:r>
              <a:rPr lang="en-CA" dirty="0">
                <a:solidFill>
                  <a:srgbClr val="FFFFFF"/>
                </a:solidFill>
                <a:latin typeface="Dagny OT" panose="020B0504020201020104" pitchFamily="34" charset="0"/>
              </a:rPr>
              <a:t> What is the Matrix?</a:t>
            </a:r>
            <a:br>
              <a:rPr lang="en-CA" dirty="0">
                <a:solidFill>
                  <a:srgbClr val="FFFFFF"/>
                </a:solidFill>
                <a:latin typeface="Dagny OT" panose="020B0504020201020104" pitchFamily="34" charset="0"/>
              </a:rPr>
            </a:br>
            <a:r>
              <a:rPr lang="en-CA" b="1" dirty="0">
                <a:solidFill>
                  <a:schemeClr val="accent2"/>
                </a:solidFill>
                <a:latin typeface="Dagny OT" panose="020B0504020201020104" pitchFamily="34" charset="0"/>
              </a:rPr>
              <a:t>Trinity:</a:t>
            </a:r>
            <a:r>
              <a:rPr lang="en-CA" dirty="0">
                <a:solidFill>
                  <a:srgbClr val="FFFFFF"/>
                </a:solidFill>
                <a:latin typeface="Dagny OT" panose="020B0504020201020104" pitchFamily="34" charset="0"/>
              </a:rPr>
              <a:t> The answer is out there, Neo. It's looking for you, and it will find you if you want it to.</a:t>
            </a:r>
          </a:p>
          <a:p>
            <a:pPr algn="r"/>
            <a:r>
              <a:rPr lang="en-CA" sz="1400" dirty="0">
                <a:solidFill>
                  <a:srgbClr val="FFFFFF"/>
                </a:solidFill>
                <a:latin typeface="Dagny OT" panose="020B0504020201020104" pitchFamily="34" charset="0"/>
              </a:rPr>
              <a:t>(</a:t>
            </a:r>
            <a:r>
              <a:rPr lang="en-CA" sz="1400" i="1" dirty="0">
                <a:solidFill>
                  <a:srgbClr val="FFFFFF"/>
                </a:solidFill>
                <a:latin typeface="Dagny OT" panose="020B0504020201020104" pitchFamily="34" charset="0"/>
              </a:rPr>
              <a:t>The Matrix</a:t>
            </a:r>
            <a:r>
              <a:rPr lang="en-CA" sz="1400" dirty="0">
                <a:solidFill>
                  <a:srgbClr val="FFFFFF"/>
                </a:solidFill>
                <a:latin typeface="Dagny OT" panose="020B0504020201020104" pitchFamily="34" charset="0"/>
              </a:rPr>
              <a:t>, the Wachowski Sisters)</a:t>
            </a:r>
          </a:p>
        </p:txBody>
      </p:sp>
    </p:spTree>
    <p:extLst>
      <p:ext uri="{BB962C8B-B14F-4D97-AF65-F5344CB8AC3E}">
        <p14:creationId xmlns:p14="http://schemas.microsoft.com/office/powerpoint/2010/main" val="421630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the main mathematical object involved in linear algebra?</a:t>
            </a:r>
          </a:p>
          <a:p>
            <a:endParaRPr lang="en-CA" sz="500" dirty="0"/>
          </a:p>
          <a:p>
            <a:r>
              <a:rPr lang="en-CA" dirty="0"/>
              <a:t>Why are matrices relevant in data science/data analysis?</a:t>
            </a:r>
          </a:p>
          <a:p>
            <a:endParaRPr lang="en-CA" sz="500" dirty="0"/>
          </a:p>
          <a:p>
            <a:r>
              <a:rPr lang="en-CA" dirty="0"/>
              <a:t>What are some matrix operations?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3A2F-31A5-4F6F-9168-FF509651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Algebra 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2E3F-77E9-4FF3-8831-5A8AE9616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CA" dirty="0">
                <a:solidFill>
                  <a:srgbClr val="323232"/>
                </a:solidFill>
                <a:latin typeface="Dagny OT" panose="020B0504020201020104" pitchFamily="34" charset="0"/>
              </a:rPr>
              <a:t>A </a:t>
            </a:r>
            <a:r>
              <a:rPr lang="en-CA" b="1" dirty="0">
                <a:solidFill>
                  <a:srgbClr val="323232"/>
                </a:solidFill>
                <a:latin typeface="Dagny OT" panose="020B0504020201020104" pitchFamily="34" charset="0"/>
              </a:rPr>
              <a:t>matrix</a:t>
            </a:r>
            <a:r>
              <a:rPr lang="en-CA" dirty="0">
                <a:latin typeface="Dagny OT" panose="020B0504020201020104" pitchFamily="34" charset="0"/>
              </a:rPr>
              <a:t> </a:t>
            </a:r>
            <a:r>
              <a:rPr lang="en-CA" dirty="0">
                <a:solidFill>
                  <a:srgbClr val="323232"/>
                </a:solidFill>
                <a:latin typeface="Dagny OT" panose="020B0504020201020104" pitchFamily="34" charset="0"/>
              </a:rPr>
              <a:t>is an important mathematical tool that allows for easy organization of information, simplifies notation, and facilitates the application of algorithms to data.</a:t>
            </a:r>
          </a:p>
          <a:p>
            <a:pPr algn="just"/>
            <a:endParaRPr lang="en-CA" sz="500" dirty="0">
              <a:latin typeface="Dagny OT" panose="020B0504020201020104" pitchFamily="34" charset="0"/>
            </a:endParaRPr>
          </a:p>
          <a:p>
            <a:pPr algn="just"/>
            <a:r>
              <a:rPr lang="en-CA" dirty="0">
                <a:latin typeface="Dagny OT" panose="020B0504020201020104" pitchFamily="34" charset="0"/>
              </a:rPr>
              <a:t>Most statistical tools require </a:t>
            </a:r>
            <a:r>
              <a:rPr lang="en-CA" b="1" dirty="0">
                <a:latin typeface="Dagny OT" panose="020B0504020201020104" pitchFamily="34" charset="0"/>
              </a:rPr>
              <a:t>rectangular</a:t>
            </a:r>
            <a:r>
              <a:rPr lang="en-CA" dirty="0">
                <a:latin typeface="Dagny OT" panose="020B0504020201020104" pitchFamily="34" charset="0"/>
              </a:rPr>
              <a:t> data:</a:t>
            </a:r>
          </a:p>
          <a:p>
            <a:pPr lvl="1" algn="just"/>
            <a:r>
              <a:rPr lang="en-CA" dirty="0">
                <a:latin typeface="Dagny OT" panose="020B0504020201020104" pitchFamily="34" charset="0"/>
              </a:rPr>
              <a:t>each column contains a </a:t>
            </a:r>
            <a:r>
              <a:rPr lang="en-CA" b="1" dirty="0">
                <a:latin typeface="Dagny OT" panose="020B0504020201020104" pitchFamily="34" charset="0"/>
              </a:rPr>
              <a:t>variable</a:t>
            </a:r>
            <a:r>
              <a:rPr lang="en-CA" dirty="0">
                <a:latin typeface="Dagny OT" panose="020B0504020201020104" pitchFamily="34" charset="0"/>
              </a:rPr>
              <a:t> (feature, field, attribute)</a:t>
            </a:r>
          </a:p>
          <a:p>
            <a:pPr marL="630000" lvl="2" indent="0" algn="just">
              <a:buNone/>
            </a:pPr>
            <a:r>
              <a:rPr lang="en-CA" dirty="0">
                <a:latin typeface="Dagny OT" panose="020B0504020201020104" pitchFamily="34" charset="0"/>
              </a:rPr>
              <a:t>- indicator, target, question in a survey, etc.</a:t>
            </a:r>
            <a:endParaRPr lang="en-CA" sz="100" dirty="0">
              <a:latin typeface="Dagny OT" panose="020B0504020201020104" pitchFamily="34" charset="0"/>
            </a:endParaRPr>
          </a:p>
          <a:p>
            <a:pPr lvl="1" algn="just"/>
            <a:r>
              <a:rPr lang="en-CA" dirty="0">
                <a:latin typeface="Dagny OT" panose="020B0504020201020104" pitchFamily="34" charset="0"/>
              </a:rPr>
              <a:t>each row contains an </a:t>
            </a:r>
            <a:r>
              <a:rPr lang="en-CA" b="1" dirty="0">
                <a:latin typeface="Dagny OT" panose="020B0504020201020104" pitchFamily="34" charset="0"/>
              </a:rPr>
              <a:t>observation</a:t>
            </a:r>
            <a:r>
              <a:rPr lang="en-CA" dirty="0">
                <a:latin typeface="Dagny OT" panose="020B0504020201020104" pitchFamily="34" charset="0"/>
              </a:rPr>
              <a:t> (case, unit, item)</a:t>
            </a:r>
          </a:p>
          <a:p>
            <a:pPr marL="630000" lvl="2" indent="0" algn="just">
              <a:buNone/>
            </a:pPr>
            <a:r>
              <a:rPr lang="en-CA" dirty="0">
                <a:latin typeface="Dagny OT" panose="020B0504020201020104" pitchFamily="34" charset="0"/>
              </a:rPr>
              <a:t>- country, survey respondent, subject in an experiment, etc.</a:t>
            </a:r>
            <a:endParaRPr lang="en-CA" sz="100" dirty="0">
              <a:latin typeface="Dagny OT" panose="020B0504020201020104" pitchFamily="34" charset="0"/>
            </a:endParaRPr>
          </a:p>
          <a:p>
            <a:pPr lvl="1" algn="just"/>
            <a:r>
              <a:rPr lang="en-CA" dirty="0">
                <a:latin typeface="Dagny OT" panose="020B0504020201020104" pitchFamily="34" charset="0"/>
              </a:rPr>
              <a:t>each cell contains a </a:t>
            </a:r>
            <a:r>
              <a:rPr lang="en-CA" b="1" dirty="0">
                <a:latin typeface="Dagny OT" panose="020B0504020201020104" pitchFamily="34" charset="0"/>
              </a:rPr>
              <a:t>value </a:t>
            </a:r>
            <a:r>
              <a:rPr lang="en-CA" dirty="0">
                <a:latin typeface="Dagny OT" panose="020B0504020201020104" pitchFamily="34" charset="0"/>
              </a:rPr>
              <a:t>(measurement) for a particular variable and observation</a:t>
            </a:r>
          </a:p>
          <a:p>
            <a:pPr marL="630000" lvl="2" indent="0" algn="just">
              <a:buNone/>
            </a:pPr>
            <a:r>
              <a:rPr lang="en-CA" dirty="0">
                <a:latin typeface="Dagny OT" panose="020B0504020201020104" pitchFamily="34" charset="0"/>
              </a:rPr>
              <a:t>- GDP per capita for Canada, answer to a specific question, age, etc.</a:t>
            </a:r>
          </a:p>
        </p:txBody>
      </p:sp>
    </p:spTree>
    <p:extLst>
      <p:ext uri="{BB962C8B-B14F-4D97-AF65-F5344CB8AC3E}">
        <p14:creationId xmlns:p14="http://schemas.microsoft.com/office/powerpoint/2010/main" val="24450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9EA8-DB49-49F7-ACA1-4C7C1809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A5DE1A-C8DE-4BC4-BBF9-AC7ADE21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matrix is a rectangular grid of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elements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arranged into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rows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columns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 </a:t>
                </a:r>
              </a:p>
              <a:p>
                <a:pPr algn="just"/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Matrices are often used in algebra to solve for unknown values in linear equations, and in geometry. </a:t>
                </a:r>
              </a:p>
              <a:p>
                <a:pPr lvl="1" algn="just"/>
                <a:endParaRPr lang="en-CA" sz="500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Matrix Addition: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matrices can be added together (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element-wise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 as long as their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dimensions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are the same (i.e. both matrices have the same number of rows and columns), like so:</a:t>
                </a:r>
              </a:p>
              <a:p>
                <a:pPr lvl="1" algn="just"/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A5DE1A-C8DE-4BC4-BBF9-AC7ADE21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93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E9DE-B9C3-42F8-853C-15996911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1086-860E-4F6D-BD85-E9C2EF05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Multiplying a Matrix by a Scalar: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matrix of any dimension can be multiplied by a scalar by multiplying each element by the scalar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b="1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1×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1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CA" sz="500" b="1" u="sng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Multiplying Matrices: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two matrices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can be multiplied if their dimensions are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compatible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(i.e.,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dim</m:t>
                    </m:r>
                    <m:d>
                      <m:dPr>
                        <m:ctrlP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dim</m:t>
                    </m:r>
                    <m:d>
                      <m:d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). The product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dim</m:t>
                    </m:r>
                    <m:d>
                      <m:d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1086-860E-4F6D-BD85-E9C2EF05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39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E9DE-B9C3-42F8-853C-15996911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1086-860E-4F6D-BD85-E9C2EF05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element in the </a:t>
                </a:r>
                <a:r>
                  <a:rPr lang="en-CA" i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</a:t>
                </a:r>
                <a:r>
                  <a:rPr lang="en-CA" baseline="30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row and </a:t>
                </a:r>
                <a:r>
                  <a:rPr lang="en-CA" i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j</a:t>
                </a:r>
                <a:r>
                  <a:rPr lang="en-CA" baseline="30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column of the product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is given by</a:t>
                </a:r>
              </a:p>
              <a:p>
                <a:pPr marL="7740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matrices, this reduces to  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instance, </a:t>
                </a:r>
                <a:endParaRPr lang="en-CA" sz="100" dirty="0">
                  <a:latin typeface="Dagny OT" panose="020B0504020201020104" pitchFamily="34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+2×3+1×0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+0×3+5×0</m:t>
                              </m:r>
                            </m:e>
                          </m:mr>
                        </m:m>
                      </m:e>
                    </m:d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               </a:t>
                </a:r>
                <a:endParaRPr lang="en-CA" sz="2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1086-860E-4F6D-BD85-E9C2EF05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t="-3093" b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403F-D22E-407C-936B-90F1F4C1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02E4E2-92E0-4E9D-A3E2-18C9C27E2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Transposing a Matrix: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swapping the rows and the columns of a matrix is called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transposing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the matrix – it’s denoted with a 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’: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 b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CA" b="0" i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CA" b="0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When applied to a data frame, transposing has the effect of interchanging the role of cases and observations.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square matrices of size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⁡= 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), there are two special matrices: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null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(consisting only of zeroes), and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identity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(diagonal entries are 1, all others 0).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02E4E2-92E0-4E9D-A3E2-18C9C27E2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t="-4713" r="-82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6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A15832F-BFF0-4E1C-91E2-308ABB05217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145" y="947594"/>
            <a:ext cx="10212387" cy="477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67" y="878305"/>
            <a:ext cx="49632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Real World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6351" y="947594"/>
            <a:ext cx="49632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0796" y="2787206"/>
            <a:ext cx="1937084" cy="550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71086" y="2651482"/>
            <a:ext cx="20917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</a:rPr>
              <a:t>Theory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55315" y="4928037"/>
            <a:ext cx="3743508" cy="799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85063" y="4206730"/>
            <a:ext cx="3125175" cy="1218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20271" y="3640234"/>
            <a:ext cx="35125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Identification of details relevant to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description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and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translation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of real-world objects into model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2956" y="4770889"/>
            <a:ext cx="204536" cy="170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97316" y="4492261"/>
            <a:ext cx="250883" cy="381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710238" y="1401525"/>
            <a:ext cx="3500687" cy="4427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23" y="1571910"/>
            <a:ext cx="3755366" cy="4206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8861" y="2968"/>
            <a:ext cx="5873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</a:t>
            </a:r>
            <a:r>
              <a:rPr lang="en-US" sz="1400" dirty="0">
                <a:latin typeface="Dagny OT" panose="020B0504020201020104" pitchFamily="34" charset="0"/>
                <a:hlinkClick r:id="rId4"/>
              </a:rPr>
              <a:t>http://dailycatdrawings.tumblr.com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; #309]</a:t>
            </a:r>
          </a:p>
        </p:txBody>
      </p:sp>
    </p:spTree>
    <p:extLst>
      <p:ext uri="{BB962C8B-B14F-4D97-AF65-F5344CB8AC3E}">
        <p14:creationId xmlns:p14="http://schemas.microsoft.com/office/powerpoint/2010/main" val="7446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B5DB-97CA-4953-809B-479CC47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square matrices, two quantities often end up playing a fundamental role: the </a:t>
                </a:r>
                <a:r>
                  <a:rPr lang="en-CA" sz="26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trace</a:t>
                </a: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the </a:t>
                </a:r>
                <a:r>
                  <a:rPr lang="en-CA" sz="26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determinant</a:t>
                </a: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  <a:p>
                <a:pPr algn="just">
                  <a:lnSpc>
                    <a:spcPct val="120000"/>
                  </a:lnSpc>
                </a:pPr>
                <a:endParaRPr lang="en-CA" sz="500" b="1" u="sng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sz="26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trace</a:t>
                </a: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sum of the elements on the main diagonal: 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260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r</m:t>
                    </m:r>
                    <m:d>
                      <m:dPr>
                        <m:begChr m:val="["/>
                        <m:endChr m:val="]"/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endParaRPr lang="en-CA" sz="26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6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B5DB-97CA-4953-809B-479CC47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391733" cy="414076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sz="26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determinant</a:t>
                </a: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can be computed recursively. Let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be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6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CA" sz="26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  <a:p>
                <a:pPr marL="837000" lvl="1" indent="-457200" algn="just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pt-BR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pt-BR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⁡[ 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] = 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;</a:t>
                </a:r>
              </a:p>
              <a:p>
                <a:pPr marL="837000" lvl="1" indent="-457200" algn="just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pt-BR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CA" sz="22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CA" sz="22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b="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200" b="0" i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b="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200" b="0" i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b="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200" b="0" i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b="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200" b="0" i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CA" sz="2200" b="0" i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CA" sz="2200" b="0" i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CA" sz="22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837000" lvl="1" indent="-457200" algn="just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a general </a:t>
                </a:r>
                <a14:m>
                  <m:oMath xmlns:m="http://schemas.openxmlformats.org/officeDocument/2006/math"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be the determinant of the </a:t>
                </a:r>
                <a14:m>
                  <m:oMath xmlns:m="http://schemas.openxmlformats.org/officeDocument/2006/math"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−1)×(</m:t>
                    </m:r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matrix obtained by deleting the </a:t>
                </a:r>
                <a14:m>
                  <m:oMath xmlns:m="http://schemas.openxmlformats.org/officeDocument/2006/math">
                    <m:r>
                      <a:rPr lang="en-CA" sz="22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200" baseline="30000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</a:t>
                </a:r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row and the </a:t>
                </a:r>
                <a14:m>
                  <m:oMath xmlns:m="http://schemas.openxmlformats.org/officeDocument/2006/math"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2200" baseline="30000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</a:t>
                </a:r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column of </a:t>
                </a:r>
                <a14:m>
                  <m:oMath xmlns:m="http://schemas.openxmlformats.org/officeDocument/2006/math"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0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</a:t>
                </a:r>
                <a:r>
                  <a:rPr lang="en-CA" sz="22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Laplace expansion</a:t>
                </a:r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20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along the first column is</a:t>
                </a:r>
                <a:endParaRPr lang="en-CA" sz="2200" b="0" i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 </m:t>
                    </m:r>
                    <m:sSup>
                      <m:sSup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391733" cy="4140767"/>
              </a:xfrm>
              <a:blipFill>
                <a:blip r:embed="rId2"/>
                <a:stretch>
                  <a:fillRect l="-803" r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7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B5DB-97CA-4953-809B-479CC47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115508" cy="414076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determinant can be expanded along any row/column without changing its value: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e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−0 ×</m:t>
                              </m:r>
                              <m:func>
                                <m:func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e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×</m:t>
                                  </m:r>
                                  <m:func>
                                    <m:func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CA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−2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=−152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e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+(−2)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e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−8</m:t>
                                  </m:r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×</m:t>
                                  </m:r>
                                  <m:func>
                                    <m:func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CA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−2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=−152</m:t>
                          </m:r>
                        </m:e>
                      </m:func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and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func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115508" cy="4140767"/>
              </a:xfrm>
              <a:blipFill>
                <a:blip r:embed="rId2"/>
                <a:stretch>
                  <a:fillRect l="-822" t="-2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323702" y="2569028"/>
            <a:ext cx="1593669" cy="3356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91095" y="3966733"/>
            <a:ext cx="599259" cy="9884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D8FE-A69E-4A3F-9707-BDDE2334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78785-2A0F-4199-8F43-91578E8827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0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The determinant is linked to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inverse</a:t>
                </a:r>
                <a:r>
                  <a:rPr lang="en-CA" b="0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 of a matrix.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 number arithmetic every number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≠0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has an inverse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written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or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𝑏𝑎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Similarly a square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may have an inverse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Miscellaneous: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Non-square matrices do not possess inverses.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Not all square matrices have an inverse (only those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).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matrix which has an inverse is said to be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non-singular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78785-2A0F-4199-8F43-91578E8827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5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AC66-0602-A540-A91C-66FA321E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1CE9A-CB36-4DAD-81A3-BE2FC8E06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then the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has a (unique) inverse: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other computation methods exist, such as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Gaussian elimination: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if a sequence of row operations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 applied to a square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reduce it to the identity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same size, then the same sequence of operations applied to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CA" b="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reduces it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  <a:endParaRPr lang="en-CA" b="1" u="sng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1CE9A-CB36-4DAD-81A3-BE2FC8E06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2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8490-3D64-1544-AAE9-6059EFE61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47F38-0074-4407-B95C-3309D5925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sz="2800" dirty="0">
                    <a:solidFill>
                      <a:srgbClr val="323232"/>
                    </a:solidFill>
                  </a:rPr>
                  <a:t>If we cannot reduce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800" dirty="0">
                    <a:solidFill>
                      <a:srgbClr val="323232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CA" sz="28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sz="2800" i="1" dirty="0">
                    <a:solidFill>
                      <a:srgbClr val="323232"/>
                    </a:solidFill>
                  </a:rPr>
                  <a:t> </a:t>
                </a:r>
                <a:r>
                  <a:rPr lang="en-CA" sz="2800" dirty="0">
                    <a:solidFill>
                      <a:srgbClr val="323232"/>
                    </a:solidFill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8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28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rgbClr val="323232"/>
                    </a:solidFill>
                  </a:rPr>
                  <a:t> does not exist. This will become evident by the appearance of a row of zeros. There is no unique route from </a:t>
                </a:r>
                <a14:m>
                  <m:oMath xmlns:m="http://schemas.openxmlformats.org/officeDocument/2006/math">
                    <m:r>
                      <a:rPr lang="en-CA" sz="28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800" dirty="0">
                    <a:solidFill>
                      <a:srgbClr val="323232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CA" sz="28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sz="2800" dirty="0">
                    <a:solidFill>
                      <a:srgbClr val="323232"/>
                    </a:solidFill>
                  </a:rPr>
                  <a:t> and it is experience which selects the optimal route. 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6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sz="2800" dirty="0">
                    <a:solidFill>
                      <a:srgbClr val="323232"/>
                    </a:solidFill>
                  </a:rPr>
                  <a:t>It is more efficient to do the two reductions simultaneously;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8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CA" sz="28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CA" sz="2800" b="0" i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vertJc m:val="bot"/>
                          <m:ctrlPr>
                            <a:rPr lang="en-CA" sz="28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eqArr>
                            <m:eqArrPr>
                              <m:ctrlPr>
                                <a:rPr lang="en-CA" sz="28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80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"/>
                                </m:rPr>
                                <a:rPr lang="en-CA" sz="28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eqArr>
                            <m:eqArrPr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vertJc m:val="bot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8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CA" sz="28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28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sz="28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47F38-0074-4407-B95C-3309D5925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t="-4271" r="-829" b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5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R, construct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square matrices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compute the following: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if the respective determinants are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  <m:r>
                      <m:rPr>
                        <m:nor/>
                      </m:rPr>
                      <a:rPr lang="en-US" dirty="0"/>
                      <m:t>if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respective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matrices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invertible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Can you infer rules from these computations?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41889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an eigenvalue?</a:t>
            </a:r>
          </a:p>
          <a:p>
            <a:endParaRPr lang="en-CA" sz="500" dirty="0"/>
          </a:p>
          <a:p>
            <a:r>
              <a:rPr lang="en-CA" dirty="0"/>
              <a:t>What is an eigenvector?</a:t>
            </a:r>
          </a:p>
          <a:p>
            <a:endParaRPr lang="en-CA" sz="500" dirty="0"/>
          </a:p>
          <a:p>
            <a:r>
              <a:rPr lang="en-CA" dirty="0"/>
              <a:t>What is a use case for these mathematical concepts?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0DB5-054F-AF43-B3AA-3D63BE83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Eigenvectors and Eigenvalues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135A5-FE01-4563-B0AC-78BDA363C2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An </a:t>
                </a:r>
                <a:r>
                  <a:rPr lang="en-CA" b="1" dirty="0">
                    <a:solidFill>
                      <a:srgbClr val="323232"/>
                    </a:solidFill>
                  </a:rPr>
                  <a:t>eigenvector</a:t>
                </a:r>
                <a:r>
                  <a:rPr lang="en-CA" dirty="0">
                    <a:solidFill>
                      <a:srgbClr val="323232"/>
                    </a:solidFill>
                  </a:rPr>
                  <a:t> of a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b="1" dirty="0">
                    <a:solidFill>
                      <a:srgbClr val="323232"/>
                    </a:solidFill>
                  </a:rPr>
                  <a:t> </a:t>
                </a:r>
                <a:r>
                  <a:rPr lang="en-CA" dirty="0">
                    <a:solidFill>
                      <a:srgbClr val="323232"/>
                    </a:solidFill>
                  </a:rPr>
                  <a:t>is a vector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such that, for some scalar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value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called an </a:t>
                </a:r>
                <a:r>
                  <a:rPr lang="en-CA" b="1" dirty="0">
                    <a:solidFill>
                      <a:srgbClr val="323232"/>
                    </a:solidFill>
                  </a:rPr>
                  <a:t>eigenvalue</a:t>
                </a:r>
                <a:r>
                  <a:rPr lang="en-CA" dirty="0">
                    <a:solidFill>
                      <a:srgbClr val="323232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associated with </a:t>
                </a:r>
                <a14:m>
                  <m:oMath xmlns:m="http://schemas.openxmlformats.org/officeDocument/2006/math">
                    <m:r>
                      <a:rPr lang="en-CA" b="1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eigenvalues of an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satisfy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The left-hand side is a polynomial in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and is called the </a:t>
                </a:r>
                <a:r>
                  <a:rPr lang="en-CA" b="1" dirty="0">
                    <a:solidFill>
                      <a:srgbClr val="323232"/>
                    </a:solidFill>
                  </a:rPr>
                  <a:t>characteristic polynomial </a:t>
                </a:r>
                <a:r>
                  <a:rPr lang="en-CA" dirty="0">
                    <a:solidFill>
                      <a:srgbClr val="323232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To find the eigenvalues of </a:t>
                </a:r>
                <a14:m>
                  <m:oMath xmlns:m="http://schemas.openxmlformats.org/officeDocument/2006/math"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we find the roots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135A5-FE01-4563-B0AC-78BDA363C2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37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in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8BA6-0505-4DA0-9E81-7EDFDE225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0"/>
              </a:rPr>
              <a:t>First principles modeling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examine a system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write down a set of rules/equations that describe the essence of the system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ignore complicating details that are “less” important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0"/>
              </a:rPr>
              <a:t>Statistical modeling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typically a set of equations with parameters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parameters are learned (model is “trained”) using multiple data observations    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data sample vs. population</a:t>
            </a:r>
          </a:p>
        </p:txBody>
      </p:sp>
    </p:spTree>
    <p:extLst>
      <p:ext uri="{BB962C8B-B14F-4D97-AF65-F5344CB8AC3E}">
        <p14:creationId xmlns:p14="http://schemas.microsoft.com/office/powerpoint/2010/main" val="58056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E381-F73D-BC42-9A9A-7667F7BD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638518-4065-48AF-AD66-76645B9E9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i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i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CA" i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i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−3)(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=−2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are the eigenvalues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 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To find eigenvectors corresponding to an eigenvalue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we solve the system of linear equations given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=0.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Let’s find the eigenvectors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by solving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CA" b="1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−1−3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b="0" i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638518-4065-48AF-AD66-76645B9E9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1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E381-F73D-BC42-9A9A-7667F7BD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638518-4065-48AF-AD66-76645B9E9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This yields the following equations: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=0  ,   −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If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=−4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and so all eigenvectors corresponding to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are multiples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 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A similar computation shows that all eigenvectors corresponding to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 are multiples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638518-4065-48AF-AD66-76645B9E9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8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0AC-445B-441C-99B3-C4C55957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Eigen-decomposition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8AF55-CD42-49BA-B877-71194E56D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If an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linearly independent eigenvectors, then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may be </a:t>
                </a:r>
                <a:r>
                  <a:rPr lang="en-CA" b="1" dirty="0">
                    <a:solidFill>
                      <a:srgbClr val="323232"/>
                    </a:solidFill>
                  </a:rPr>
                  <a:t>decomposed</a:t>
                </a:r>
                <a:r>
                  <a:rPr lang="en-CA" dirty="0">
                    <a:solidFill>
                      <a:srgbClr val="323232"/>
                    </a:solidFill>
                  </a:rPr>
                  <a:t> in the following manner: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𝛬</m:t>
                      </m:r>
                      <m:sSup>
                        <m:sSup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a diagonal matrix whose diagonal entries are the eigenvalues of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and the columns of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are the corresponding eigenvectors of </a:t>
                </a:r>
                <a14:m>
                  <m:oMath xmlns:m="http://schemas.openxmlformats.org/officeDocument/2006/math"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8AF55-CD42-49BA-B877-71194E56D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0AC-445B-441C-99B3-C4C55957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8AF55-CD42-49BA-B877-71194E56D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CA" dirty="0"/>
                  <a:t>We have seen that the eigenvalues of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/>
                  <a:t>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en-CA" b="1" dirty="0"/>
                  <a:t>, </a:t>
                </a:r>
                <a:r>
                  <a:rPr lang="en-CA" dirty="0"/>
                  <a:t>and that the corresponding eigenvectors are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b="1" dirty="0"/>
                  <a:t> </a:t>
                </a:r>
                <a:r>
                  <a:rPr lang="en-CA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b="1" dirty="0"/>
                  <a:t>. </a:t>
                </a:r>
                <a:r>
                  <a:rPr lang="en-CA" dirty="0"/>
                  <a:t> </a:t>
                </a:r>
                <a:endParaRPr lang="en-CA" b="1" dirty="0"/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𝛬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b="1" dirty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</a:t>
                </a:r>
                <a:r>
                  <a:rPr lang="en-CA" b="1" dirty="0">
                    <a:solidFill>
                      <a:srgbClr val="323232"/>
                    </a:solidFill>
                  </a:rPr>
                  <a:t> </a:t>
                </a:r>
                <a:r>
                  <a:rPr lang="en-CA" dirty="0">
                    <a:solidFill>
                      <a:srgbClr val="323232"/>
                    </a:solidFill>
                  </a:rPr>
                  <a:t>and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b="0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×1−1×1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/5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/5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/5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/5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8AF55-CD42-49BA-B877-71194E56D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 b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7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eigen-decomposition of the matrices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you constructed in the previous module.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6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31789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regression modelling?</a:t>
            </a:r>
          </a:p>
          <a:p>
            <a:endParaRPr lang="en-CA" sz="500" dirty="0"/>
          </a:p>
          <a:p>
            <a:r>
              <a:rPr lang="en-CA" dirty="0"/>
              <a:t>What are some types of regression modeling?</a:t>
            </a:r>
          </a:p>
          <a:p>
            <a:endParaRPr lang="en-CA" sz="500" dirty="0"/>
          </a:p>
          <a:p>
            <a:r>
              <a:rPr lang="en-CA" dirty="0"/>
              <a:t>When is regression modeling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14C6F-EAA7-9242-A3B5-9C6A05B7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Regression Modeling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/>
              <a:t>The most common data modeling methods are regressions, both </a:t>
            </a:r>
            <a:r>
              <a:rPr lang="en-CA" b="1" dirty="0"/>
              <a:t>linear</a:t>
            </a:r>
            <a:r>
              <a:rPr lang="en-CA" dirty="0"/>
              <a:t> and </a:t>
            </a:r>
            <a:r>
              <a:rPr lang="en-CA" b="1" dirty="0"/>
              <a:t>logistic 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/>
              <a:t>~90% of real data applications end up using a simple regression as their final model, typically after very careful data preparation, encoding, and creation of variables.</a:t>
            </a:r>
          </a:p>
          <a:p>
            <a:pPr algn="just">
              <a:lnSpc>
                <a:spcPct val="100000"/>
              </a:lnSpc>
            </a:pPr>
            <a:endParaRPr lang="en-CA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/>
              <a:t>There are several reasons for their frequent use: 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/>
              <a:t>generally straightforward to understand and to train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/>
              <a:t>mean square error (MSE) objective function has a closed-form linear solution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/>
              <a:t>system of equations can usually be solved through matrix inversion or linear manipulation</a:t>
            </a:r>
          </a:p>
        </p:txBody>
      </p:sp>
    </p:spTree>
    <p:extLst>
      <p:ext uri="{BB962C8B-B14F-4D97-AF65-F5344CB8AC3E}">
        <p14:creationId xmlns:p14="http://schemas.microsoft.com/office/powerpoint/2010/main" val="37327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B844E1-F38D-2E4D-A852-47A9F801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Regression Modeling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data structure of a general modeling task</a:t>
                </a:r>
                <a:br>
                  <a:rPr lang="en-CA" dirty="0">
                    <a:solidFill>
                      <a:srgbClr val="323232"/>
                    </a:solidFill>
                  </a:rPr>
                </a:br>
                <a:r>
                  <a:rPr lang="en-CA" dirty="0">
                    <a:solidFill>
                      <a:srgbClr val="323232"/>
                    </a:solidFill>
                  </a:rPr>
                  <a:t>is represented by </a:t>
                </a:r>
              </a:p>
              <a:p>
                <a:pPr>
                  <a:lnSpc>
                    <a:spcPct val="110000"/>
                  </a:lnSpc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We consider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</a:t>
                </a:r>
                <a:br>
                  <a:rPr lang="en-CA" dirty="0">
                    <a:solidFill>
                      <a:srgbClr val="323232"/>
                    </a:solidFill>
                  </a:rPr>
                </a:br>
                <a:r>
                  <a:rPr lang="en-CA" dirty="0">
                    <a:solidFill>
                      <a:srgbClr val="323232"/>
                    </a:solidFill>
                  </a:rPr>
                  <a:t>to try to predict the dependent variable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 </a:t>
                </a:r>
                <a:br>
                  <a:rPr lang="en-CA" dirty="0">
                    <a:solidFill>
                      <a:srgbClr val="323232"/>
                    </a:solidFill>
                  </a:rPr>
                </a:b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In order to simplify the discussion in the following, we introduce the matrix notation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lit/>
                      </m:rP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the # of observations and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is the # of independent variables.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53" y="2501375"/>
            <a:ext cx="3063791" cy="208000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49F9-F8F1-B940-BF28-25083EAEBE92}"/>
              </a:ext>
            </a:extLst>
          </p:cNvPr>
          <p:cNvCxnSpPr/>
          <p:nvPr/>
        </p:nvCxnSpPr>
        <p:spPr>
          <a:xfrm>
            <a:off x="3084525" y="3158600"/>
            <a:ext cx="45191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Linear Regression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basic assumption of linear regression is that the dependent variable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can be </a:t>
                </a:r>
                <a:r>
                  <a:rPr lang="en-CA" b="1" dirty="0">
                    <a:solidFill>
                      <a:srgbClr val="323232"/>
                    </a:solidFill>
                  </a:rPr>
                  <a:t>approximated</a:t>
                </a:r>
                <a:r>
                  <a:rPr lang="en-CA" dirty="0">
                    <a:solidFill>
                      <a:srgbClr val="323232"/>
                    </a:solidFill>
                  </a:rPr>
                  <a:t> by a linear combination of the independent variables as follows: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is to be determined based on the training set, and for which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</a:rPr>
                        <m:t>E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  <m:sSup>
                            <m:sSupPr>
                              <m:ctrlPr>
                                <a:rPr lang="en-CA" b="1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Typically, the errors are also assumed to be normally distributed, that is 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84-5F7F-4300-82B6-5086BDB3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F26-41DF-4D07-8DEC-2FFDCAD3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In a sense, modeling is a </a:t>
            </a:r>
            <a:r>
              <a:rPr lang="en-CA" b="1" dirty="0">
                <a:latin typeface="Dagny OT" panose="020B0504020201020104" pitchFamily="34" charset="0"/>
              </a:rPr>
              <a:t>straightforward</a:t>
            </a:r>
            <a:r>
              <a:rPr lang="en-CA" dirty="0">
                <a:latin typeface="Dagny OT" panose="020B0504020201020104" pitchFamily="34" charset="0"/>
              </a:rPr>
              <a:t> (and </a:t>
            </a:r>
            <a:r>
              <a:rPr lang="en-CA" b="1" dirty="0">
                <a:latin typeface="Dagny OT" panose="020B0504020201020104" pitchFamily="34" charset="0"/>
              </a:rPr>
              <a:t>formulaic</a:t>
            </a:r>
            <a:r>
              <a:rPr lang="en-CA" dirty="0">
                <a:latin typeface="Dagny OT" panose="020B0504020201020104" pitchFamily="34" charset="0"/>
              </a:rPr>
              <a:t>?) process, guided by </a:t>
            </a:r>
            <a:r>
              <a:rPr lang="en-CA" b="1" dirty="0">
                <a:latin typeface="Dagny OT" panose="020B0504020201020104" pitchFamily="34" charset="0"/>
              </a:rPr>
              <a:t>intuition</a:t>
            </a:r>
            <a:r>
              <a:rPr lang="en-CA" dirty="0">
                <a:latin typeface="Dagny OT" panose="020B0504020201020104" pitchFamily="34" charset="0"/>
              </a:rPr>
              <a:t> and </a:t>
            </a:r>
            <a:r>
              <a:rPr lang="en-CA" b="1" dirty="0">
                <a:latin typeface="Dagny OT" panose="020B0504020201020104" pitchFamily="34" charset="0"/>
              </a:rPr>
              <a:t>experience</a:t>
            </a:r>
            <a:r>
              <a:rPr lang="en-CA" dirty="0">
                <a:latin typeface="Dagny OT" panose="020B0504020201020104" pitchFamily="34" charset="0"/>
              </a:rPr>
              <a:t> at each step.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Basic steps in building a statistical model:</a:t>
            </a:r>
            <a:endParaRPr lang="en-CA" sz="2000" dirty="0">
              <a:latin typeface="Dagny OT" panose="020B05040202010201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defining the goals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what are we trying to achieve? 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under what situations will the model be used and what is the outcome we are trying to predict?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gathering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what data is available?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how many records will we have?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- </a:t>
            </a:r>
            <a:r>
              <a:rPr lang="en-CA" sz="1600" dirty="0">
                <a:latin typeface="Dagny OT" panose="020B0504020201020104" pitchFamily="34" charset="0"/>
              </a:rPr>
              <a:t>generally, modelers want as much data as possible</a:t>
            </a:r>
          </a:p>
        </p:txBody>
      </p:sp>
    </p:spTree>
    <p:extLst>
      <p:ext uri="{BB962C8B-B14F-4D97-AF65-F5344CB8AC3E}">
        <p14:creationId xmlns:p14="http://schemas.microsoft.com/office/powerpoint/2010/main" val="206850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the estimate of the true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the </a:t>
                </a:r>
                <a:r>
                  <a:rPr lang="en-CA" b="1" dirty="0">
                    <a:solidFill>
                      <a:srgbClr val="323232"/>
                    </a:solidFill>
                  </a:rPr>
                  <a:t>linear regression</a:t>
                </a:r>
                <a:r>
                  <a:rPr lang="en-CA" dirty="0">
                    <a:solidFill>
                      <a:srgbClr val="323232"/>
                    </a:solidFill>
                  </a:rPr>
                  <a:t> model associated with the data is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In matrix form, the regression problem requires a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to the </a:t>
                </a:r>
                <a:r>
                  <a:rPr lang="en-CA" b="1" dirty="0">
                    <a:solidFill>
                      <a:srgbClr val="323232"/>
                    </a:solidFill>
                  </a:rPr>
                  <a:t>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algn="just">
                  <a:lnSpc>
                    <a:spcPct val="110000"/>
                  </a:lnSpc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When the symmetric positive definite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invertible, the fitted coefficient is simply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1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). 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a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matrix, which makes the inversion “easier” to compute, relatively speaking, when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large.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5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Generalized 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</a:rPr>
                  <a:t>Generalized linear models </a:t>
                </a:r>
                <a:r>
                  <a:rPr lang="en-CA" dirty="0">
                    <a:solidFill>
                      <a:srgbClr val="323232"/>
                    </a:solidFill>
                  </a:rPr>
                  <a:t>(GLMs) extend linear statistical models by accommodating response variables with </a:t>
                </a:r>
                <a:r>
                  <a:rPr lang="en-CA" b="1" dirty="0">
                    <a:solidFill>
                      <a:srgbClr val="323232"/>
                    </a:solidFill>
                  </a:rPr>
                  <a:t>non-normal</a:t>
                </a:r>
                <a:r>
                  <a:rPr lang="en-CA" dirty="0">
                    <a:solidFill>
                      <a:srgbClr val="323232"/>
                    </a:solidFill>
                  </a:rPr>
                  <a:t> conditional distributions.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Except for the </a:t>
                </a:r>
                <a:r>
                  <a:rPr lang="en-CA" b="1" dirty="0">
                    <a:solidFill>
                      <a:srgbClr val="323232"/>
                    </a:solidFill>
                  </a:rPr>
                  <a:t>error structure</a:t>
                </a:r>
                <a:r>
                  <a:rPr lang="en-CA" dirty="0">
                    <a:solidFill>
                      <a:srgbClr val="323232"/>
                    </a:solidFill>
                  </a:rPr>
                  <a:t>, a GLM is essentially the same as for a linear model: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some distribution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where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A GLM therefore consists of three parts:</a:t>
                </a:r>
              </a:p>
              <a:p>
                <a:pPr marL="1143000" lvl="1" indent="-457200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</a:rPr>
                  <a:t>a </a:t>
                </a:r>
                <a:r>
                  <a:rPr lang="en-CA" sz="2000" b="1" dirty="0">
                    <a:solidFill>
                      <a:srgbClr val="323232"/>
                    </a:solidFill>
                  </a:rPr>
                  <a:t>systematic</a:t>
                </a:r>
                <a:r>
                  <a:rPr lang="en-CA" sz="2000" dirty="0">
                    <a:solidFill>
                      <a:srgbClr val="323232"/>
                    </a:solidFill>
                  </a:rPr>
                  <a:t> component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  <a:p>
                <a:pPr marL="1143000" lvl="1" indent="-457200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</a:rPr>
                  <a:t>a </a:t>
                </a:r>
                <a:r>
                  <a:rPr lang="en-CA" sz="2000" b="1" dirty="0">
                    <a:solidFill>
                      <a:srgbClr val="323232"/>
                    </a:solidFill>
                  </a:rPr>
                  <a:t>random</a:t>
                </a:r>
                <a:r>
                  <a:rPr lang="en-CA" sz="2000" dirty="0">
                    <a:solidFill>
                      <a:srgbClr val="323232"/>
                    </a:solidFill>
                  </a:rPr>
                  <a:t> component – specified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000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1143000" lvl="1" indent="-457200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</a:rPr>
                  <a:t>a </a:t>
                </a:r>
                <a:r>
                  <a:rPr lang="en-CA" sz="2000" b="1" dirty="0">
                    <a:solidFill>
                      <a:srgbClr val="323232"/>
                    </a:solidFill>
                  </a:rPr>
                  <a:t>link</a:t>
                </a:r>
                <a:r>
                  <a:rPr lang="en-CA" sz="2000" dirty="0">
                    <a:solidFill>
                      <a:srgbClr val="323232"/>
                    </a:solidFill>
                  </a:rPr>
                  <a:t> function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7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Generalized 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We could specify </a:t>
                </a:r>
                <a:r>
                  <a:rPr lang="en-CA" b="1" dirty="0">
                    <a:solidFill>
                      <a:srgbClr val="323232"/>
                    </a:solidFill>
                    <a:latin typeface="Helvetica" pitchFamily="2" charset="0"/>
                  </a:rPr>
                  <a:t>any</a:t>
                </a:r>
                <a:r>
                  <a:rPr lang="en-CA" dirty="0">
                    <a:solidFill>
                      <a:srgbClr val="323232"/>
                    </a:solidFill>
                  </a:rPr>
                  <a:t> distribution for the outcome variable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… 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CA" dirty="0">
                    <a:solidFill>
                      <a:srgbClr val="323232"/>
                    </a:solidFill>
                  </a:rPr>
                  <a:t>but the mathematics of GLM work nicely only for the </a:t>
                </a:r>
                <a:r>
                  <a:rPr lang="en-CA" b="1" dirty="0">
                    <a:solidFill>
                      <a:srgbClr val="323232"/>
                    </a:solidFill>
                    <a:latin typeface="Helvetica" pitchFamily="2" charset="0"/>
                  </a:rPr>
                  <a:t>exponential family</a:t>
                </a:r>
                <a:r>
                  <a:rPr lang="en-CA" dirty="0">
                    <a:solidFill>
                      <a:srgbClr val="323232"/>
                    </a:solidFill>
                  </a:rPr>
                  <a:t> of distributions (most common statistical distributions fall into this family: such as the normal, binomial, Poisson, gamma, and others).</a:t>
                </a:r>
              </a:p>
              <a:p>
                <a:pPr lvl="1"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Linear regression is an example of GLM: </a:t>
                </a:r>
              </a:p>
              <a:p>
                <a:pPr lvl="1" algn="just"/>
                <a:r>
                  <a:rPr lang="en-CA" sz="2000" dirty="0">
                    <a:solidFill>
                      <a:srgbClr val="323232"/>
                    </a:solidFill>
                  </a:rPr>
                  <a:t>systematic component: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  <a:p>
                <a:pPr lvl="1" algn="just"/>
                <a:r>
                  <a:rPr lang="en-CA" sz="2000" dirty="0">
                    <a:solidFill>
                      <a:srgbClr val="323232"/>
                    </a:solidFill>
                  </a:rPr>
                  <a:t>random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sSup>
                          <m:sSupPr>
                            <m:ctrlP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  <a:p>
                <a:pPr lvl="1" algn="just"/>
                <a:r>
                  <a:rPr lang="en-CA" sz="2000" dirty="0">
                    <a:solidFill>
                      <a:srgbClr val="323232"/>
                    </a:solidFill>
                  </a:rPr>
                  <a:t>link: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</a:rPr>
                  <a:t>, the identity link </a:t>
                </a:r>
                <a:endParaRPr lang="en-CA" sz="2000" b="1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r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2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EXAMPLE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Helvetica" pitchFamily="2" charset="0"/>
                  </a:rPr>
                  <a:t>I</a:t>
                </a:r>
                <a:r>
                  <a:rPr lang="en-US" dirty="0">
                    <a:solidFill>
                      <a:srgbClr val="323232"/>
                    </a:solidFill>
                  </a:rPr>
                  <a:t>n the early stages of an epidemic, the rate at which new cases occur increases exponentially through time.</a:t>
                </a:r>
              </a:p>
              <a:p>
                <a:pPr algn="just">
                  <a:lnSpc>
                    <a:spcPct val="110000"/>
                  </a:lnSpc>
                </a:pP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is the expected number of new cases on day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, a model taking the form 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might be appropriate. If we take the log of both sides, we get</a:t>
                </a:r>
              </a:p>
              <a:p>
                <a:pPr algn="just">
                  <a:lnSpc>
                    <a:spcPct val="110000"/>
                  </a:lnSpc>
                </a:pPr>
                <a:endParaRPr lang="en-US" sz="1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sz="1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Furthermore, since the we measure the number of new cases (a count), the </a:t>
                </a:r>
                <a:r>
                  <a:rPr lang="en-US" b="1" dirty="0">
                    <a:solidFill>
                      <a:srgbClr val="323232"/>
                    </a:solidFill>
                  </a:rPr>
                  <a:t>Poisson </a:t>
                </a:r>
                <a:r>
                  <a:rPr lang="en-US" dirty="0">
                    <a:solidFill>
                      <a:srgbClr val="323232"/>
                    </a:solidFill>
                  </a:rPr>
                  <a:t>distribution</a:t>
                </a:r>
                <a:r>
                  <a:rPr lang="en-US" b="1" dirty="0">
                    <a:solidFill>
                      <a:srgbClr val="323232"/>
                    </a:solidFill>
                  </a:rPr>
                  <a:t> </a:t>
                </a:r>
                <a:r>
                  <a:rPr lang="en-US" dirty="0">
                    <a:solidFill>
                      <a:srgbClr val="323232"/>
                    </a:solidFill>
                  </a:rPr>
                  <a:t>could be a reasonable choice.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t="-736" r="-829" b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C03F753-21D6-654F-9803-8F7531928F5A}"/>
              </a:ext>
            </a:extLst>
          </p:cNvPr>
          <p:cNvSpPr txBox="1"/>
          <p:nvPr/>
        </p:nvSpPr>
        <p:spPr>
          <a:xfrm>
            <a:off x="7366162" y="5150704"/>
            <a:ext cx="25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Dagny OT" panose="020B0504020201020104" pitchFamily="34" charset="77"/>
              </a:rPr>
              <a:t>systematic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90503-D5BA-1549-9421-D7EDA47D8318}"/>
              </a:ext>
            </a:extLst>
          </p:cNvPr>
          <p:cNvSpPr txBox="1"/>
          <p:nvPr/>
        </p:nvSpPr>
        <p:spPr>
          <a:xfrm>
            <a:off x="2937399" y="5150704"/>
            <a:ext cx="5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Dagny OT" panose="020B0504020201020104" pitchFamily="34" charset="0"/>
              </a:rPr>
              <a:t>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7522-0205-B74A-950C-C9C3F9EF9E90}"/>
              </a:ext>
            </a:extLst>
          </p:cNvPr>
          <p:cNvSpPr txBox="1"/>
          <p:nvPr/>
        </p:nvSpPr>
        <p:spPr>
          <a:xfrm>
            <a:off x="9875628" y="5749904"/>
            <a:ext cx="222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Dagny OT" panose="020B0504020201020104" pitchFamily="34" charset="77"/>
              </a:rPr>
              <a:t>random component</a:t>
            </a:r>
          </a:p>
        </p:txBody>
      </p:sp>
    </p:spTree>
    <p:extLst>
      <p:ext uri="{BB962C8B-B14F-4D97-AF65-F5344CB8AC3E}">
        <p14:creationId xmlns:p14="http://schemas.microsoft.com/office/powerpoint/2010/main" val="291494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Advantages of GLM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No need to transform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 to have a normal distribution</a:t>
                </a: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Choice of link is </a:t>
                </a:r>
                <a:r>
                  <a:rPr lang="en-US" b="1" dirty="0">
                    <a:solidFill>
                      <a:srgbClr val="323232"/>
                    </a:solidFill>
                  </a:rPr>
                  <a:t>separate</a:t>
                </a:r>
                <a:r>
                  <a:rPr lang="en-US" dirty="0">
                    <a:solidFill>
                      <a:srgbClr val="323232"/>
                    </a:solidFill>
                  </a:rPr>
                  <a:t> from the choice of random component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dirty="0">
                    <a:solidFill>
                      <a:srgbClr val="323232"/>
                    </a:solidFill>
                  </a:rPr>
                  <a:t>more modeling flexibility</a:t>
                </a: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If link produces </a:t>
                </a:r>
                <a:r>
                  <a:rPr lang="en-US" b="1" dirty="0">
                    <a:solidFill>
                      <a:srgbClr val="323232"/>
                    </a:solidFill>
                  </a:rPr>
                  <a:t>additive effects</a:t>
                </a:r>
                <a:r>
                  <a:rPr lang="en-US" dirty="0">
                    <a:solidFill>
                      <a:srgbClr val="323232"/>
                    </a:solidFill>
                  </a:rPr>
                  <a:t>, no need for constant variance</a:t>
                </a: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Models are fitted via ML estimation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dirty="0">
                    <a:solidFill>
                      <a:srgbClr val="323232"/>
                    </a:solidFill>
                  </a:rPr>
                  <a:t>optimal properties of the estimators</a:t>
                </a:r>
                <a:endParaRPr lang="en-US" sz="100" b="1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</a:rPr>
                  <a:t>Inference tools </a:t>
                </a:r>
                <a:r>
                  <a:rPr lang="en-US" dirty="0">
                    <a:solidFill>
                      <a:srgbClr val="323232"/>
                    </a:solidFill>
                  </a:rPr>
                  <a:t>and </a:t>
                </a:r>
                <a:r>
                  <a:rPr lang="en-US" b="1" dirty="0">
                    <a:solidFill>
                      <a:srgbClr val="323232"/>
                    </a:solidFill>
                  </a:rPr>
                  <a:t>model checks </a:t>
                </a:r>
                <a:r>
                  <a:rPr lang="en-US" dirty="0">
                    <a:solidFill>
                      <a:srgbClr val="323232"/>
                    </a:solidFill>
                  </a:rPr>
                  <a:t>apply to other GLMs 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dirty="0">
                    <a:solidFill>
                      <a:srgbClr val="323232"/>
                    </a:solidFill>
                  </a:rPr>
                  <a:t>Wald ratio test, likelihood ratio test, deviance, residuals, confidence intervals, etc.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See</a:t>
                </a:r>
                <a:r>
                  <a:rPr lang="en-US" dirty="0">
                    <a:solidFill>
                      <a:srgbClr val="323232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dirty="0">
                    <a:solidFill>
                      <a:srgbClr val="32323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PROC GENMOD </a:t>
                </a:r>
                <a:r>
                  <a:rPr lang="en-US" dirty="0">
                    <a:solidFill>
                      <a:srgbClr val="323232"/>
                    </a:solidFill>
                  </a:rPr>
                  <a:t>in SAS,  or</a:t>
                </a:r>
                <a:r>
                  <a:rPr lang="en-US" dirty="0">
                    <a:solidFill>
                      <a:srgbClr val="323232"/>
                    </a:solidFill>
                    <a:latin typeface="Helvetica Light" panose="020B0403020202020204" pitchFamily="34" charset="0"/>
                  </a:rPr>
                  <a:t> </a:t>
                </a:r>
                <a:r>
                  <a:rPr lang="en-US" dirty="0" err="1">
                    <a:solidFill>
                      <a:srgbClr val="32323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glm</a:t>
                </a:r>
                <a:r>
                  <a:rPr lang="en-US" dirty="0">
                    <a:solidFill>
                      <a:srgbClr val="32323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en-US" dirty="0">
                    <a:solidFill>
                      <a:srgbClr val="323232"/>
                    </a:solidFill>
                    <a:latin typeface="Helvetica Light" panose="020B040302020202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solidFill>
                      <a:srgbClr val="323232"/>
                    </a:solidFill>
                  </a:rPr>
                  <a:t>in 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t="-3829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DC3F33-4FFE-ED4C-9BF0-E7E95BB3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EXERCISE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0415F-B63D-41AB-8074-E1CEF9DD5B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127414" cy="4140767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Helvetica" pitchFamily="2" charset="0"/>
                  </a:rPr>
                  <a:t>A</a:t>
                </a:r>
                <a:r>
                  <a:rPr lang="en-CA" sz="2600" dirty="0">
                    <a:solidFill>
                      <a:srgbClr val="323232"/>
                    </a:solidFill>
                  </a:rPr>
                  <a:t>n auto part is manufactured by a company once a month in lots that vary in size as demand fluctuates. The data below represent observations on lot size (</a:t>
                </a:r>
                <a14:m>
                  <m:oMath xmlns:m="http://schemas.openxmlformats.org/officeDocument/2006/math"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), and number of employee-hours of labor (</a:t>
                </a:r>
                <a14:m>
                  <m:oMath xmlns:m="http://schemas.openxmlformats.org/officeDocument/2006/math"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) for 10 recent production runs.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1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</a:rPr>
                  <a:t>Fit a simple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6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CA" sz="260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6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 if the observations are: </a:t>
                </a:r>
                <a:endParaRPr lang="en-CA" sz="2600" b="1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CA" sz="26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6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73,50,128,170,87,108,135,69,148,132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CA" sz="26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0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sz="2600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80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40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70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CA" sz="260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. </a:t>
                </a:r>
                <a:endParaRPr lang="en-CA" sz="2600" b="1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0415F-B63D-41AB-8074-E1CEF9DD5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127414" cy="4140767"/>
              </a:xfrm>
              <a:blipFill>
                <a:blip r:embed="rId3"/>
                <a:stretch>
                  <a:fillRect l="-821" r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25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276538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optimization?</a:t>
            </a:r>
          </a:p>
          <a:p>
            <a:endParaRPr lang="en-CA" sz="500" dirty="0"/>
          </a:p>
          <a:p>
            <a:r>
              <a:rPr lang="en-CA" dirty="0"/>
              <a:t>When is optimization useful?</a:t>
            </a:r>
          </a:p>
          <a:p>
            <a:endParaRPr lang="en-CA" sz="500" dirty="0"/>
          </a:p>
          <a:p>
            <a:r>
              <a:rPr lang="en-CA" dirty="0"/>
              <a:t>What is a cost function?</a:t>
            </a:r>
          </a:p>
          <a:p>
            <a:endParaRPr lang="en-CA" sz="500" dirty="0"/>
          </a:p>
          <a:p>
            <a:r>
              <a:rPr lang="en-CA" dirty="0"/>
              <a:t>Why are minima and maxima relevant to optimization?</a:t>
            </a:r>
          </a:p>
          <a:p>
            <a:endParaRPr lang="en-CA" sz="500" dirty="0"/>
          </a:p>
          <a:p>
            <a:r>
              <a:rPr lang="en-CA"/>
              <a:t>What are techniques </a:t>
            </a:r>
            <a:r>
              <a:rPr lang="en-CA" dirty="0"/>
              <a:t>that can be used to carry out optimization?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</a:rPr>
                  <a:t>Suppose we have a </a:t>
                </a:r>
                <a:r>
                  <a:rPr lang="en-US" altLang="en-US" b="1" dirty="0">
                    <a:solidFill>
                      <a:srgbClr val="323232"/>
                    </a:solidFill>
                  </a:rPr>
                  <a:t>cost </a:t>
                </a:r>
                <a:r>
                  <a:rPr lang="en-US" altLang="en-US" dirty="0">
                    <a:solidFill>
                      <a:srgbClr val="323232"/>
                    </a:solidFill>
                  </a:rPr>
                  <a:t>(objective) function</a:t>
                </a:r>
                <a:r>
                  <a:rPr lang="en-US" altLang="en-US" b="1" dirty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→</m:t>
                    </m:r>
                    <m:r>
                      <a:rPr lang="en-CA" altLang="en-US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</a:rPr>
                  <a:t>to </a:t>
                </a:r>
                <a:r>
                  <a:rPr lang="en-US" altLang="en-US" b="1" dirty="0">
                    <a:solidFill>
                      <a:srgbClr val="323232"/>
                    </a:solidFill>
                  </a:rPr>
                  <a:t>optimize </a:t>
                </a:r>
                <a:r>
                  <a:rPr lang="en-US" altLang="en-US" dirty="0">
                    <a:solidFill>
                      <a:srgbClr val="323232"/>
                    </a:solidFill>
                  </a:rPr>
                  <a:t>(the maximum likelihood function of linear regression, for instance).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</a:rPr>
                  <a:t>Seeking a maximum for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</a:rPr>
                  <a:t> is equivalent to seeking a minimum for  –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. </a:t>
                </a:r>
                <a:endParaRPr lang="en-US" altLang="en-US" dirty="0">
                  <a:solidFill>
                    <a:srgbClr val="323232"/>
                  </a:solidFill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</a:rPr>
                  <a:t>The aim is to find parameter values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</a:rPr>
                  <a:t> that minimize this function: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1" i="1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en-US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altLang="en-US" smtClean="0">
                          <a:solidFill>
                            <a:srgbClr val="323232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en-US" altLang="en-US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lim>
                          </m:limLow>
                          <m:r>
                            <a:rPr lang="en-US" altLang="en-US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en-US" dirty="0">
                  <a:solidFill>
                    <a:srgbClr val="32323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</a:rPr>
                  <a:t>The cost function could be subjected to a number of constraints </a:t>
                </a:r>
                <a:endParaRPr lang="en-CA" altLang="en-US" i="1" dirty="0">
                  <a:solidFill>
                    <a:srgbClr val="323232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en-US" b="1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=0, 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en-US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en-US" b="1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≥0, 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altLang="en-US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altLang="en-US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CA" altLang="en-US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altLang="en-US" b="1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𝒙</m:t>
                    </m:r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CA" altLang="en-US" i="0" smtClean="0">
                        <a:solidFill>
                          <a:srgbClr val="323232"/>
                        </a:solidFill>
                        <a:latin typeface="Cambria Math" charset="0"/>
                      </a:rPr>
                      <m:t>Ω</m:t>
                    </m:r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⊆</m:t>
                    </m:r>
                    <m:sSup>
                      <m:sSupPr>
                        <m:ctrlP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alt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5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altLang="en-US" dirty="0">
                    <a:solidFill>
                      <a:srgbClr val="323232"/>
                    </a:solidFill>
                  </a:rPr>
                  <a:t>The optimization problem can be viewed as a </a:t>
                </a:r>
                <a:r>
                  <a:rPr lang="en-CA" altLang="en-US" b="1" dirty="0">
                    <a:solidFill>
                      <a:srgbClr val="323232"/>
                    </a:solidFill>
                  </a:rPr>
                  <a:t>decision problem </a:t>
                </a:r>
                <a:r>
                  <a:rPr lang="en-CA" altLang="en-US" dirty="0">
                    <a:solidFill>
                      <a:srgbClr val="323232"/>
                    </a:solidFill>
                  </a:rPr>
                  <a:t>that involves finding the “best” vector </a:t>
                </a:r>
                <a14:m>
                  <m:oMath xmlns:m="http://schemas.openxmlformats.org/officeDocument/2006/math">
                    <m:r>
                      <a:rPr lang="en-CA" altLang="en-US" b="1" i="1">
                        <a:solidFill>
                          <a:srgbClr val="323232"/>
                        </a:solidFill>
                        <a:latin typeface="Cambria Math" charset="0"/>
                      </a:rPr>
                      <m:t>𝐱</m:t>
                    </m:r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 over all possible vectors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en-US" i="0">
                        <a:solidFill>
                          <a:srgbClr val="323232"/>
                        </a:solidFill>
                        <a:latin typeface="Cambria Math" charset="0"/>
                      </a:rPr>
                      <m:t>Ω</m:t>
                    </m:r>
                    <m:sSup>
                      <m:sSupPr>
                        <m:ctrlP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alt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.  </a:t>
                </a:r>
              </a:p>
              <a:p>
                <a:pPr algn="just">
                  <a:lnSpc>
                    <a:spcPct val="100000"/>
                  </a:lnSpc>
                </a:pPr>
                <a:endParaRPr lang="en-CA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altLang="en-US" dirty="0">
                    <a:solidFill>
                      <a:srgbClr val="323232"/>
                    </a:solidFill>
                  </a:rPr>
                  <a:t>This vector is called the </a:t>
                </a:r>
                <a:r>
                  <a:rPr lang="en-CA" altLang="en-US" b="1" dirty="0">
                    <a:solidFill>
                      <a:srgbClr val="323232"/>
                    </a:solidFill>
                  </a:rPr>
                  <a:t>minimizer</a:t>
                </a:r>
                <a:r>
                  <a:rPr lang="en-CA" altLang="en-US" dirty="0">
                    <a:solidFill>
                      <a:srgbClr val="323232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CA" altLang="en-US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en-US" i="0">
                        <a:solidFill>
                          <a:srgbClr val="323232"/>
                        </a:solidFill>
                        <a:latin typeface="Cambria Math" charset="0"/>
                      </a:rPr>
                      <m:t>Ω</m:t>
                    </m:r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.  There may be multiple minimizers, or none.   </a:t>
                </a:r>
              </a:p>
              <a:p>
                <a:pPr algn="just">
                  <a:lnSpc>
                    <a:spcPct val="100000"/>
                  </a:lnSpc>
                </a:pPr>
                <a:endParaRPr lang="en-CA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altLang="en-US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en-US">
                        <a:solidFill>
                          <a:srgbClr val="323232"/>
                        </a:solidFill>
                        <a:latin typeface="Cambria Math" charset="0"/>
                      </a:rPr>
                      <m:t>Ω</m:t>
                    </m:r>
                    <m:sSup>
                      <m:sSupPr>
                        <m:ctrlP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en-US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alt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, then we refer to the problem as an </a:t>
                </a:r>
                <a:r>
                  <a:rPr lang="en-CA" altLang="en-US" b="1" dirty="0">
                    <a:solidFill>
                      <a:srgbClr val="323232"/>
                    </a:solidFill>
                  </a:rPr>
                  <a:t>unconstrained </a:t>
                </a:r>
                <a:r>
                  <a:rPr lang="en-CA" altLang="en-US" dirty="0">
                    <a:solidFill>
                      <a:srgbClr val="323232"/>
                    </a:solidFill>
                  </a:rPr>
                  <a:t>optimization problem. </a:t>
                </a:r>
              </a:p>
              <a:p>
                <a:pPr algn="just">
                  <a:lnSpc>
                    <a:spcPct val="100000"/>
                  </a:lnSpc>
                </a:pPr>
                <a:endParaRPr lang="en-CA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altLang="en-US" dirty="0">
                    <a:solidFill>
                      <a:srgbClr val="323232"/>
                    </a:solidFill>
                  </a:rPr>
                  <a:t>In general, this is not a trivial problem (consult the literature).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7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84-5F7F-4300-82B6-5086BDB3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F26-41DF-4D07-8DEC-2FFDCAD3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Basic steps in building a statistical model: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deciding on the model structure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should we run a linear regression, logistic regression, or a nonlinear model? Which kind?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choices of model structure require experience and deep knowledge of the strength and weaknesses of each technique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preparing the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assemble data into appropriate form for the model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encode the data into inputs, using expert knowledge as much as possible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separate the data into the desired training, testing, and validation sets</a:t>
            </a:r>
          </a:p>
        </p:txBody>
      </p:sp>
    </p:spTree>
    <p:extLst>
      <p:ext uri="{BB962C8B-B14F-4D97-AF65-F5344CB8AC3E}">
        <p14:creationId xmlns:p14="http://schemas.microsoft.com/office/powerpoint/2010/main" val="42565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Minima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lnSpc>
                <a:spcPct val="100000"/>
              </a:lnSpc>
            </a:pPr>
            <a:endParaRPr lang="en-US" altLang="en-US" dirty="0"/>
          </a:p>
          <a:p>
            <a:pPr>
              <a:lnSpc>
                <a:spcPct val="100000"/>
              </a:lnSpc>
            </a:pPr>
            <a:endParaRPr lang="en-US" altLang="en-US" sz="1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cs-CZ" altLang="en-US" dirty="0"/>
              <a:t>In many </a:t>
            </a:r>
            <a:r>
              <a:rPr lang="cs-CZ" altLang="en-US" dirty="0" err="1"/>
              <a:t>instances</a:t>
            </a:r>
            <a:r>
              <a:rPr lang="cs-CZ" altLang="en-US" dirty="0"/>
              <a:t>, </a:t>
            </a:r>
            <a:r>
              <a:rPr lang="cs-CZ" altLang="en-US" dirty="0" err="1"/>
              <a:t>optimization</a:t>
            </a:r>
            <a:r>
              <a:rPr lang="cs-CZ" altLang="en-US" dirty="0"/>
              <a:t> </a:t>
            </a:r>
            <a:r>
              <a:rPr lang="cs-CZ" altLang="en-US" dirty="0" err="1"/>
              <a:t>is</a:t>
            </a:r>
            <a:r>
              <a:rPr lang="cs-CZ" altLang="en-US" dirty="0"/>
              <a:t> a </a:t>
            </a:r>
            <a:r>
              <a:rPr lang="cs-CZ" altLang="en-US" b="1" dirty="0" err="1"/>
              <a:t>numerical</a:t>
            </a:r>
            <a:r>
              <a:rPr lang="cs-CZ" altLang="en-US" dirty="0"/>
              <a:t> </a:t>
            </a:r>
            <a:r>
              <a:rPr lang="cs-CZ" altLang="en-US" dirty="0" err="1"/>
              <a:t>endeavour</a:t>
            </a:r>
            <a:r>
              <a:rPr lang="cs-CZ" altLang="en-US" dirty="0"/>
              <a:t>. </a:t>
            </a:r>
            <a:r>
              <a:rPr lang="cs-CZ" altLang="en-US" dirty="0" err="1"/>
              <a:t>Which</a:t>
            </a:r>
            <a:r>
              <a:rPr lang="cs-CZ" altLang="en-US" dirty="0"/>
              <a:t> </a:t>
            </a:r>
            <a:r>
              <a:rPr lang="cs-CZ" altLang="en-US" dirty="0" err="1"/>
              <a:t>of</a:t>
            </a:r>
            <a:r>
              <a:rPr lang="cs-CZ" altLang="en-US" dirty="0"/>
              <a:t> </a:t>
            </a:r>
            <a:r>
              <a:rPr lang="cs-CZ" altLang="en-US" dirty="0" err="1"/>
              <a:t>the</a:t>
            </a:r>
            <a:r>
              <a:rPr lang="cs-CZ" altLang="en-US" dirty="0"/>
              <a:t> minima </a:t>
            </a:r>
            <a:r>
              <a:rPr lang="cs-CZ" altLang="en-US" dirty="0" err="1"/>
              <a:t>is</a:t>
            </a:r>
            <a:r>
              <a:rPr lang="cs-CZ" altLang="en-US" dirty="0"/>
              <a:t> </a:t>
            </a:r>
            <a:r>
              <a:rPr lang="cs-CZ" altLang="en-US" dirty="0" err="1"/>
              <a:t>found</a:t>
            </a:r>
            <a:r>
              <a:rPr lang="cs-CZ" altLang="en-US" dirty="0"/>
              <a:t> </a:t>
            </a:r>
            <a:r>
              <a:rPr lang="cs-CZ" altLang="en-US" dirty="0" err="1"/>
              <a:t>depends</a:t>
            </a:r>
            <a:r>
              <a:rPr lang="cs-CZ" altLang="en-US" dirty="0"/>
              <a:t> on </a:t>
            </a:r>
            <a:r>
              <a:rPr lang="cs-CZ" altLang="en-US" dirty="0" err="1"/>
              <a:t>the</a:t>
            </a:r>
            <a:r>
              <a:rPr lang="cs-CZ" altLang="en-US" dirty="0"/>
              <a:t> </a:t>
            </a:r>
            <a:r>
              <a:rPr lang="cs-CZ" altLang="en-US" dirty="0" err="1"/>
              <a:t>algorithm‘s</a:t>
            </a:r>
            <a:r>
              <a:rPr lang="cs-CZ" altLang="en-US" dirty="0"/>
              <a:t> </a:t>
            </a:r>
            <a:r>
              <a:rPr lang="cs-CZ" altLang="en-US" b="1" dirty="0" err="1"/>
              <a:t>starting</a:t>
            </a:r>
            <a:r>
              <a:rPr lang="cs-CZ" altLang="en-US" b="1" dirty="0"/>
              <a:t> point</a:t>
            </a:r>
            <a:r>
              <a:rPr lang="cs-CZ" altLang="en-US" dirty="0"/>
              <a:t>. </a:t>
            </a:r>
            <a:endParaRPr lang="en-US" alt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81D872E-5C43-C046-AA39-A2B4D5376C19}"/>
              </a:ext>
            </a:extLst>
          </p:cNvPr>
          <p:cNvSpPr/>
          <p:nvPr/>
        </p:nvSpPr>
        <p:spPr>
          <a:xfrm>
            <a:off x="4257675" y="2456022"/>
            <a:ext cx="5444667" cy="1829743"/>
          </a:xfrm>
          <a:custGeom>
            <a:avLst/>
            <a:gdLst>
              <a:gd name="connsiteX0" fmla="*/ 0 w 5444667"/>
              <a:gd name="connsiteY0" fmla="*/ 887253 h 1829743"/>
              <a:gd name="connsiteX1" fmla="*/ 542925 w 5444667"/>
              <a:gd name="connsiteY1" fmla="*/ 494347 h 1829743"/>
              <a:gd name="connsiteX2" fmla="*/ 1185863 w 5444667"/>
              <a:gd name="connsiteY2" fmla="*/ 194309 h 1829743"/>
              <a:gd name="connsiteX3" fmla="*/ 1614488 w 5444667"/>
              <a:gd name="connsiteY3" fmla="*/ 622934 h 1829743"/>
              <a:gd name="connsiteX4" fmla="*/ 2014538 w 5444667"/>
              <a:gd name="connsiteY4" fmla="*/ 522922 h 1829743"/>
              <a:gd name="connsiteX5" fmla="*/ 2200275 w 5444667"/>
              <a:gd name="connsiteY5" fmla="*/ 122872 h 1829743"/>
              <a:gd name="connsiteX6" fmla="*/ 2514600 w 5444667"/>
              <a:gd name="connsiteY6" fmla="*/ 330041 h 1829743"/>
              <a:gd name="connsiteX7" fmla="*/ 2850356 w 5444667"/>
              <a:gd name="connsiteY7" fmla="*/ 1680209 h 1829743"/>
              <a:gd name="connsiteX8" fmla="*/ 3200400 w 5444667"/>
              <a:gd name="connsiteY8" fmla="*/ 1651634 h 1829743"/>
              <a:gd name="connsiteX9" fmla="*/ 3671888 w 5444667"/>
              <a:gd name="connsiteY9" fmla="*/ 394334 h 1829743"/>
              <a:gd name="connsiteX10" fmla="*/ 3893344 w 5444667"/>
              <a:gd name="connsiteY10" fmla="*/ 608647 h 1829743"/>
              <a:gd name="connsiteX11" fmla="*/ 4107656 w 5444667"/>
              <a:gd name="connsiteY11" fmla="*/ 515778 h 1829743"/>
              <a:gd name="connsiteX12" fmla="*/ 5229225 w 5444667"/>
              <a:gd name="connsiteY12" fmla="*/ 80009 h 1829743"/>
              <a:gd name="connsiteX13" fmla="*/ 5443538 w 5444667"/>
              <a:gd name="connsiteY13" fmla="*/ 1428 h 18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4667" h="1829743">
                <a:moveTo>
                  <a:pt x="0" y="887253"/>
                </a:moveTo>
                <a:cubicBezTo>
                  <a:pt x="172640" y="748545"/>
                  <a:pt x="345281" y="609838"/>
                  <a:pt x="542925" y="494347"/>
                </a:cubicBezTo>
                <a:cubicBezTo>
                  <a:pt x="740569" y="378856"/>
                  <a:pt x="1007269" y="172878"/>
                  <a:pt x="1185863" y="194309"/>
                </a:cubicBezTo>
                <a:cubicBezTo>
                  <a:pt x="1364457" y="215740"/>
                  <a:pt x="1476376" y="568165"/>
                  <a:pt x="1614488" y="622934"/>
                </a:cubicBezTo>
                <a:cubicBezTo>
                  <a:pt x="1752600" y="677703"/>
                  <a:pt x="1916907" y="606266"/>
                  <a:pt x="2014538" y="522922"/>
                </a:cubicBezTo>
                <a:cubicBezTo>
                  <a:pt x="2112169" y="439578"/>
                  <a:pt x="2116931" y="155019"/>
                  <a:pt x="2200275" y="122872"/>
                </a:cubicBezTo>
                <a:cubicBezTo>
                  <a:pt x="2283619" y="90725"/>
                  <a:pt x="2406253" y="70485"/>
                  <a:pt x="2514600" y="330041"/>
                </a:cubicBezTo>
                <a:cubicBezTo>
                  <a:pt x="2622947" y="589597"/>
                  <a:pt x="2736056" y="1459944"/>
                  <a:pt x="2850356" y="1680209"/>
                </a:cubicBezTo>
                <a:cubicBezTo>
                  <a:pt x="2964656" y="1900474"/>
                  <a:pt x="3063478" y="1865947"/>
                  <a:pt x="3200400" y="1651634"/>
                </a:cubicBezTo>
                <a:cubicBezTo>
                  <a:pt x="3337322" y="1437322"/>
                  <a:pt x="3556397" y="568165"/>
                  <a:pt x="3671888" y="394334"/>
                </a:cubicBezTo>
                <a:cubicBezTo>
                  <a:pt x="3787379" y="220503"/>
                  <a:pt x="3820716" y="588406"/>
                  <a:pt x="3893344" y="608647"/>
                </a:cubicBezTo>
                <a:cubicBezTo>
                  <a:pt x="3965972" y="628888"/>
                  <a:pt x="4107656" y="515778"/>
                  <a:pt x="4107656" y="515778"/>
                </a:cubicBezTo>
                <a:lnTo>
                  <a:pt x="5229225" y="80009"/>
                </a:lnTo>
                <a:cubicBezTo>
                  <a:pt x="5451872" y="-5716"/>
                  <a:pt x="5447705" y="-2144"/>
                  <a:pt x="5443538" y="1428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6ABB5A-8E7E-7549-9EBD-6C42022D0D96}"/>
              </a:ext>
            </a:extLst>
          </p:cNvPr>
          <p:cNvCxnSpPr>
            <a:cxnSpLocks/>
          </p:cNvCxnSpPr>
          <p:nvPr/>
        </p:nvCxnSpPr>
        <p:spPr>
          <a:xfrm flipH="1">
            <a:off x="3891651" y="2268069"/>
            <a:ext cx="1693" cy="2868134"/>
          </a:xfrm>
          <a:prstGeom prst="line">
            <a:avLst/>
          </a:prstGeom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567B75-416E-B240-8B04-B2FC98E82414}"/>
              </a:ext>
            </a:extLst>
          </p:cNvPr>
          <p:cNvCxnSpPr>
            <a:cxnSpLocks/>
          </p:cNvCxnSpPr>
          <p:nvPr/>
        </p:nvCxnSpPr>
        <p:spPr>
          <a:xfrm flipH="1">
            <a:off x="3607594" y="4911483"/>
            <a:ext cx="6228826" cy="12959"/>
          </a:xfrm>
          <a:prstGeom prst="line">
            <a:avLst/>
          </a:prstGeom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9672CD-CE0C-2848-9671-05A3B1F69A8C}"/>
              </a:ext>
            </a:extLst>
          </p:cNvPr>
          <p:cNvCxnSpPr>
            <a:cxnSpLocks/>
          </p:cNvCxnSpPr>
          <p:nvPr/>
        </p:nvCxnSpPr>
        <p:spPr>
          <a:xfrm>
            <a:off x="4736171" y="2998407"/>
            <a:ext cx="0" cy="1926035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F965F2-6B6B-074C-A168-6434BB65CEA4}"/>
              </a:ext>
            </a:extLst>
          </p:cNvPr>
          <p:cNvCxnSpPr>
            <a:cxnSpLocks/>
          </p:cNvCxnSpPr>
          <p:nvPr/>
        </p:nvCxnSpPr>
        <p:spPr>
          <a:xfrm>
            <a:off x="5974421" y="3115088"/>
            <a:ext cx="0" cy="1809354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A8627E-12BB-774C-B3ED-B515DA479128}"/>
              </a:ext>
            </a:extLst>
          </p:cNvPr>
          <p:cNvCxnSpPr>
            <a:cxnSpLocks/>
          </p:cNvCxnSpPr>
          <p:nvPr/>
        </p:nvCxnSpPr>
        <p:spPr>
          <a:xfrm flipH="1">
            <a:off x="7258050" y="4285765"/>
            <a:ext cx="1" cy="638677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551328-A228-354E-AA3D-0D6D57179DD3}"/>
              </a:ext>
            </a:extLst>
          </p:cNvPr>
          <p:cNvCxnSpPr>
            <a:cxnSpLocks/>
          </p:cNvCxnSpPr>
          <p:nvPr/>
        </p:nvCxnSpPr>
        <p:spPr>
          <a:xfrm flipH="1">
            <a:off x="8167688" y="3063459"/>
            <a:ext cx="1" cy="1860983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269262-1FF7-F647-82D5-1E38F9B77D13}"/>
              </a:ext>
            </a:extLst>
          </p:cNvPr>
          <p:cNvCxnSpPr>
            <a:cxnSpLocks/>
          </p:cNvCxnSpPr>
          <p:nvPr/>
        </p:nvCxnSpPr>
        <p:spPr>
          <a:xfrm flipH="1">
            <a:off x="8698708" y="2846230"/>
            <a:ext cx="1" cy="2071732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1428E6F-7B34-1741-8763-97DF376406F2}"/>
              </a:ext>
            </a:extLst>
          </p:cNvPr>
          <p:cNvSpPr/>
          <p:nvPr/>
        </p:nvSpPr>
        <p:spPr>
          <a:xfrm>
            <a:off x="4736172" y="4764881"/>
            <a:ext cx="3957460" cy="314325"/>
          </a:xfrm>
          <a:prstGeom prst="rect">
            <a:avLst/>
          </a:prstGeom>
          <a:solidFill>
            <a:srgbClr val="FFCA08">
              <a:alpha val="36863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212DE0-F470-0B43-AC5B-E0D17EFE620B}"/>
              </a:ext>
            </a:extLst>
          </p:cNvPr>
          <p:cNvSpPr txBox="1"/>
          <p:nvPr/>
        </p:nvSpPr>
        <p:spPr>
          <a:xfrm>
            <a:off x="5062972" y="5055370"/>
            <a:ext cx="330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Dagny OT" panose="020B0504020201020104" pitchFamily="34" charset="0"/>
              </a:rPr>
              <a:t>feasibility region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345362-86A8-8A4A-AF9A-4181CFF1BBA3}"/>
              </a:ext>
            </a:extLst>
          </p:cNvPr>
          <p:cNvSpPr/>
          <p:nvPr/>
        </p:nvSpPr>
        <p:spPr>
          <a:xfrm>
            <a:off x="4714739" y="2957513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8B76BCB-5D6B-2346-9981-A56A6C47FEA7}"/>
              </a:ext>
            </a:extLst>
          </p:cNvPr>
          <p:cNvSpPr/>
          <p:nvPr/>
        </p:nvSpPr>
        <p:spPr>
          <a:xfrm>
            <a:off x="5948997" y="3063459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B535D4-8866-2A49-A663-CDFA50BA25B4}"/>
              </a:ext>
            </a:extLst>
          </p:cNvPr>
          <p:cNvSpPr/>
          <p:nvPr/>
        </p:nvSpPr>
        <p:spPr>
          <a:xfrm>
            <a:off x="8672401" y="2814633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6C28E11-7770-9B43-B021-D1A5C29BBEE3}"/>
              </a:ext>
            </a:extLst>
          </p:cNvPr>
          <p:cNvSpPr/>
          <p:nvPr/>
        </p:nvSpPr>
        <p:spPr>
          <a:xfrm>
            <a:off x="8146140" y="3038469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22E1776-4976-C845-A0EF-7F6F65778BF9}"/>
              </a:ext>
            </a:extLst>
          </p:cNvPr>
          <p:cNvSpPr/>
          <p:nvPr/>
        </p:nvSpPr>
        <p:spPr>
          <a:xfrm>
            <a:off x="7226973" y="4255301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E0F358-4F81-864A-A84A-1B70024CACDA}"/>
              </a:ext>
            </a:extLst>
          </p:cNvPr>
          <p:cNvSpPr txBox="1"/>
          <p:nvPr/>
        </p:nvSpPr>
        <p:spPr>
          <a:xfrm>
            <a:off x="5129646" y="2096797"/>
            <a:ext cx="330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Dagny OT" panose="020B0504020201020104" pitchFamily="34" charset="0"/>
              </a:rPr>
              <a:t>local minima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66D00A-4A03-C847-9ADA-6FFF0131358B}"/>
              </a:ext>
            </a:extLst>
          </p:cNvPr>
          <p:cNvSpPr txBox="1"/>
          <p:nvPr/>
        </p:nvSpPr>
        <p:spPr>
          <a:xfrm>
            <a:off x="5762692" y="4257477"/>
            <a:ext cx="330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Dagny OT" panose="020B0504020201020104" pitchFamily="34" charset="0"/>
              </a:rPr>
              <a:t>global minimum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2D7CF63-C778-354E-9E21-B46C08938659}"/>
              </a:ext>
            </a:extLst>
          </p:cNvPr>
          <p:cNvCxnSpPr>
            <a:cxnSpLocks/>
          </p:cNvCxnSpPr>
          <p:nvPr/>
        </p:nvCxnSpPr>
        <p:spPr>
          <a:xfrm flipH="1">
            <a:off x="6002998" y="2466129"/>
            <a:ext cx="245128" cy="59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E9F6A9-D077-004C-848E-25E2BFCA298D}"/>
              </a:ext>
            </a:extLst>
          </p:cNvPr>
          <p:cNvCxnSpPr>
            <a:cxnSpLocks/>
          </p:cNvCxnSpPr>
          <p:nvPr/>
        </p:nvCxnSpPr>
        <p:spPr>
          <a:xfrm>
            <a:off x="7336482" y="2476236"/>
            <a:ext cx="742482" cy="5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90FE48-761A-4642-BF52-B5ADF7CFA9D6}"/>
              </a:ext>
            </a:extLst>
          </p:cNvPr>
          <p:cNvCxnSpPr>
            <a:cxnSpLocks/>
          </p:cNvCxnSpPr>
          <p:nvPr/>
        </p:nvCxnSpPr>
        <p:spPr>
          <a:xfrm flipH="1">
            <a:off x="4907973" y="2437741"/>
            <a:ext cx="1217589" cy="52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B2D2ED-6445-4448-833A-782E64F439E2}"/>
              </a:ext>
            </a:extLst>
          </p:cNvPr>
          <p:cNvCxnSpPr>
            <a:cxnSpLocks/>
          </p:cNvCxnSpPr>
          <p:nvPr/>
        </p:nvCxnSpPr>
        <p:spPr>
          <a:xfrm>
            <a:off x="7482385" y="2451518"/>
            <a:ext cx="1127598" cy="33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Golden Section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The </a:t>
            </a:r>
            <a:r>
              <a:rPr lang="en-US" b="1" dirty="0"/>
              <a:t>golden section search </a:t>
            </a:r>
            <a:r>
              <a:rPr lang="en-US" dirty="0"/>
              <a:t>is a technique for finding the extremum (minimum or maximum) of a strictly unimodal function by successively narrowing the range of values inside which the extremum is known to exist.</a:t>
            </a:r>
          </a:p>
          <a:p>
            <a:pPr algn="just">
              <a:lnSpc>
                <a:spcPct val="100000"/>
              </a:lnSpc>
            </a:pPr>
            <a:endParaRPr lang="en-US" altLang="ko-KR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The technique derives its name from the fact that the algorithm maintains the function values for triples of points whose distances form a </a:t>
            </a:r>
            <a:r>
              <a:rPr lang="en-US" b="1" dirty="0"/>
              <a:t>golden ratio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23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Golden Section Method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be the interval of the current bracket (i.e. the optimizer resides 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), and assume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𝑎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), 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𝑏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have already have been computed. Denote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𝜑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(1+</m:t>
                        </m:r>
                        <m:rad>
                          <m:radPr>
                            <m:degHide m:val="on"/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</a:t>
                </a:r>
                <a:endParaRPr lang="en-US" dirty="0">
                  <a:solidFill>
                    <a:srgbClr val="323232"/>
                  </a:solidFill>
                </a:endParaRP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𝑏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 −</m:t>
                    </m:r>
                    <m:f>
                      <m:f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𝜑</m:t>
                        </m:r>
                      </m:den>
                    </m:f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 ,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𝑑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𝑎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𝜑</m:t>
                        </m:r>
                      </m:den>
                    </m:f>
                    <m:r>
                      <a:rPr lang="en-US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), 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𝑑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are not available, compute them;</a:t>
                </a: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CA">
                        <a:latin typeface="Cambria Math" charset="0"/>
                      </a:rPr>
                      <m:t>&lt;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/>
                  <a:t>(to find a min – to find a max, reverse the order) then move the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𝑏</m:t>
                        </m:r>
                        <m:r>
                          <a:rPr lang="en-US">
                            <a:latin typeface="Cambria Math" charset="0"/>
                          </a:rPr>
                          <m:t>, </m:t>
                        </m:r>
                        <m:r>
                          <a:rPr lang="en-US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charset="0"/>
                      </a:rPr>
                      <m:t>←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𝑑</m:t>
                        </m:r>
                        <m:r>
                          <a:rPr lang="en-US">
                            <a:latin typeface="Cambria Math" charset="0"/>
                          </a:rPr>
                          <m:t>, </m:t>
                        </m:r>
                        <m:r>
                          <a:rPr lang="en-US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CA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CA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)) ← (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)) </m:t>
                    </m:r>
                  </m:oMath>
                </a14:m>
                <a:r>
                  <a:rPr lang="en-US" dirty="0"/>
                  <a:t>and update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 = </m:t>
                    </m:r>
                    <m:r>
                      <a:rPr lang="en-US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charset="0"/>
                      </a:rPr>
                      <m:t> − (</m:t>
                    </m:r>
                    <m:r>
                      <a:rPr lang="en-US">
                        <a:latin typeface="Cambria Math" charset="0"/>
                      </a:rPr>
                      <m:t>𝑎</m:t>
                    </m:r>
                    <m:r>
                      <a:rPr lang="en-US">
                        <a:latin typeface="Cambria Math" charset="0"/>
                      </a:rPr>
                      <m:t> − </m:t>
                    </m:r>
                    <m:r>
                      <a:rPr lang="en-US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charset="0"/>
                      </a:rPr>
                      <m:t>)/</m:t>
                    </m:r>
                    <m:r>
                      <a:rPr lang="en-US">
                        <a:latin typeface="Cambria Math" charset="0"/>
                      </a:rPr>
                      <m:t>𝜑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;</m:t>
                    </m:r>
                  </m:oMath>
                </a14:m>
                <a:endParaRPr lang="en-US" dirty="0"/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/>
                  <a:t>Otherwise, move the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𝑎</m:t>
                        </m:r>
                        <m:r>
                          <a:rPr lang="en-US">
                            <a:latin typeface="Cambria Math" charset="0"/>
                          </a:rPr>
                          <m:t>, </m:t>
                        </m:r>
                        <m:r>
                          <a:rPr lang="en-US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charset="0"/>
                      </a:rPr>
                      <m:t>←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𝑐</m:t>
                        </m:r>
                        <m:r>
                          <a:rPr lang="en-US">
                            <a:latin typeface="Cambria Math" charset="0"/>
                          </a:rPr>
                          <m:t>, </m:t>
                        </m:r>
                        <m:r>
                          <a:rPr lang="en-US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CA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)) ← 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)) </m:t>
                    </m:r>
                  </m:oMath>
                </a14:m>
                <a:r>
                  <a:rPr lang="en-US" dirty="0"/>
                  <a:t>and update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 = </m:t>
                    </m:r>
                    <m:r>
                      <a:rPr lang="en-US">
                        <a:latin typeface="Cambria Math" charset="0"/>
                      </a:rPr>
                      <m:t>𝑎</m:t>
                    </m:r>
                    <m:r>
                      <a:rPr lang="en-US">
                        <a:latin typeface="Cambria Math" charset="0"/>
                      </a:rPr>
                      <m:t> + (</m:t>
                    </m:r>
                    <m:r>
                      <a:rPr lang="en-US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charset="0"/>
                      </a:rPr>
                      <m:t> − </m:t>
                    </m:r>
                    <m:r>
                      <a:rPr lang="en-US">
                        <a:latin typeface="Cambria Math" charset="0"/>
                      </a:rPr>
                      <m:t>𝑎</m:t>
                    </m:r>
                    <m:r>
                      <a:rPr lang="en-US">
                        <a:latin typeface="Cambria Math" charset="0"/>
                      </a:rPr>
                      <m:t>)/</m:t>
                    </m:r>
                    <m:r>
                      <a:rPr lang="en-US">
                        <a:latin typeface="Cambria Math" charset="0"/>
                      </a:rPr>
                      <m:t>𝜑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/>
                  <a:t>The interval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[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] </m:t>
                    </m:r>
                  </m:oMath>
                </a14:m>
                <a:r>
                  <a:rPr lang="en-US" dirty="0"/>
                  <a:t>brackets the optimizer. Continue until tolerance is reached.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 b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2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In calculus, we learn that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l-GR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l-GR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dirty="0">
                    <a:solidFill>
                      <a:srgbClr val="32323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which is sufficiently well behaved reaches its max/min either at a </a:t>
                </a:r>
                <a:r>
                  <a:rPr lang="en-US" b="1" dirty="0">
                    <a:solidFill>
                      <a:srgbClr val="323232"/>
                    </a:solidFill>
                  </a:rPr>
                  <a:t>critical point </a:t>
                </a:r>
                <a:r>
                  <a:rPr lang="en-US" dirty="0">
                    <a:solidFill>
                      <a:srgbClr val="323232"/>
                    </a:solidFill>
                  </a:rPr>
                  <a:t>(i.e. 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) or on the </a:t>
                </a:r>
                <a:r>
                  <a:rPr lang="en-US" b="1" dirty="0">
                    <a:solidFill>
                      <a:srgbClr val="323232"/>
                    </a:solidFill>
                  </a:rPr>
                  <a:t>domain boundary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b="1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Thus, to identify candidate optimizers, we must be able to solve general systems of the form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b="1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</a:rPr>
                  <a:t>Newton’s Method </a:t>
                </a:r>
                <a:r>
                  <a:rPr lang="en-US" dirty="0">
                    <a:solidFill>
                      <a:srgbClr val="323232"/>
                    </a:solidFill>
                  </a:rPr>
                  <a:t>is a powerful method for finding roots of functions. </a:t>
                </a:r>
                <a:endParaRPr lang="en-CA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1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, the algorithm is shown below (it is quite similar in the general case).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 = 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be an (unknown) zero of a differentiable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in an open interval containing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. </a:t>
                </a:r>
                <a:endParaRPr lang="en-CA" dirty="0">
                  <a:solidFill>
                    <a:srgbClr val="323232"/>
                  </a:solidFill>
                </a:endParaRP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make an initial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“close” to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determine a new approximation using the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−</m:t>
                    </m:r>
                    <m:box>
                      <m:box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box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rgbClr val="323232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323232"/>
                        </a:solidFill>
                        <a:latin typeface="Cambria Math" charset="0"/>
                      </a:rPr>
                      <m:t>| 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is less than the desired accuracy (which needs to be specified),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serves as the final approximation. Otherwise, return to step 2. and calculate a new approximation</a:t>
                </a:r>
                <a:r>
                  <a:rPr lang="en-US" dirty="0"/>
                  <a:t>.</a:t>
                </a:r>
                <a:endParaRPr lang="en-CA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5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Helvetica" pitchFamily="2" charset="0"/>
                  </a:rPr>
                  <a:t>Use the golden section method and Newton’s method to find a root of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</m:oMath>
                </a14:m>
                <a:endParaRPr lang="en-US" dirty="0">
                  <a:solidFill>
                    <a:srgbClr val="32323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7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4359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Dagny OT" panose="020B0504020201020104" pitchFamily="34" charset="0"/>
              </a:rPr>
              <a:t>Wu, J., </a:t>
            </a:r>
            <a:r>
              <a:rPr lang="en-US" sz="2000" dirty="0" err="1">
                <a:latin typeface="Dagny OT" panose="020B0504020201020104" pitchFamily="34" charset="0"/>
              </a:rPr>
              <a:t>Coggeshall</a:t>
            </a:r>
            <a:r>
              <a:rPr lang="en-US" sz="2000" dirty="0">
                <a:latin typeface="Dagny OT" panose="020B0504020201020104" pitchFamily="34" charset="0"/>
              </a:rPr>
              <a:t>, S. [2012],</a:t>
            </a:r>
            <a:r>
              <a:rPr lang="en-US" sz="2000" b="1" i="1" dirty="0">
                <a:latin typeface="Dagny OT" panose="020B0504020201020104" pitchFamily="34" charset="0"/>
              </a:rPr>
              <a:t> </a:t>
            </a:r>
            <a:r>
              <a:rPr lang="en-US" sz="2000" i="1" dirty="0">
                <a:latin typeface="Dagny OT" panose="020B0504020201020104" pitchFamily="34" charset="0"/>
              </a:rPr>
              <a:t>Foundations of Predictive Analytics,</a:t>
            </a:r>
            <a:r>
              <a:rPr lang="en-US" sz="2000" dirty="0">
                <a:latin typeface="Dagny OT" panose="020B0504020201020104" pitchFamily="34" charset="0"/>
              </a:rPr>
              <a:t> CRC Press. </a:t>
            </a:r>
          </a:p>
          <a:p>
            <a:pPr marL="0" indent="0">
              <a:buNone/>
            </a:pPr>
            <a:r>
              <a:rPr lang="en-US" sz="2000" dirty="0">
                <a:latin typeface="Dagny OT" panose="020B0504020201020104" pitchFamily="34" charset="0"/>
              </a:rPr>
              <a:t>Bruce, P., Bruce, A. [2017],  </a:t>
            </a:r>
            <a:r>
              <a:rPr lang="en-US" sz="2000" i="1" dirty="0">
                <a:latin typeface="Dagny OT" panose="020B0504020201020104" pitchFamily="34" charset="0"/>
              </a:rPr>
              <a:t>Practical Statistics for Data Scientists, 50 Essential Concepts</a:t>
            </a:r>
            <a:r>
              <a:rPr lang="en-US" sz="2000" dirty="0">
                <a:latin typeface="Dagny OT" panose="020B0504020201020104" pitchFamily="34" charset="0"/>
              </a:rPr>
              <a:t>, O’Reilly.</a:t>
            </a: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</a:rPr>
              <a:t>J</a:t>
            </a:r>
            <a:r>
              <a:rPr lang="en-US" sz="2000" dirty="0" err="1">
                <a:latin typeface="Dagny OT" panose="020B0504020201020104" pitchFamily="34" charset="0"/>
              </a:rPr>
              <a:t>aynes</a:t>
            </a:r>
            <a:r>
              <a:rPr lang="en-US" sz="2000" dirty="0">
                <a:latin typeface="Dagny OT" panose="020B0504020201020104" pitchFamily="34" charset="0"/>
              </a:rPr>
              <a:t>, E.T. [2003], </a:t>
            </a:r>
            <a:r>
              <a:rPr lang="en-US" sz="2000" i="1" dirty="0">
                <a:latin typeface="Dagny OT" panose="020B0504020201020104" pitchFamily="34" charset="0"/>
              </a:rPr>
              <a:t>Probability Theory: the Logic of Science</a:t>
            </a:r>
            <a:r>
              <a:rPr lang="en-US" sz="2000" dirty="0">
                <a:latin typeface="Dagny OT" panose="020B0504020201020104" pitchFamily="34" charset="0"/>
              </a:rPr>
              <a:t>, Cambridge</a:t>
            </a: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3"/>
              </a:rPr>
              <a:t>https://ece.uwaterloo.ca/~dwharder/NumericalAnalysis/11Optimization/newton/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4"/>
              </a:rPr>
              <a:t>https://www.math.ucdavis.edu/~thomases/W11_16C1_lec_3_11_11.pdf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5"/>
              </a:rPr>
              <a:t>https://web.as.uky.edu/statistics/users/pbreheny/760/S13/notes/1-24.pdf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6"/>
              </a:rPr>
              <a:t>https://socialsciences.mcmaster.ca/jfox/Courses/SPIDA/GLMs-notes.pdf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7"/>
              </a:rPr>
              <a:t>https://onlinecourses.science.psu.edu/stat504/node/216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8"/>
              </a:rPr>
              <a:t>http://stattrek.com/regression/regression-example.aspx?Tutorial=AP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9"/>
              </a:rPr>
              <a:t>http://www.stat.ucla.edu/~nchristo/introeconometrics/introecon_matrix_simple_regr.pdf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6427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610808" cy="4140767"/>
          </a:xfrm>
        </p:spPr>
        <p:txBody>
          <a:bodyPr/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http://www.personal.soton.ac.uk/jav/soton/HELM/workbooks/workbook_30/30_3_lu_decomposition.pdf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3"/>
              </a:rPr>
              <a:t>https://www.math.hmc.edu/calculus/tutorials/eigenstuff/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4"/>
              </a:rPr>
              <a:t>https://people.duke.edu/~ccc14/sta-663/LinearAlgebraMatrixDecompWithSolutions.html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5" invalidUrl="https://www.georgebrown.ca/uploadedFiles/TLC/_documents/Basic Matrix Operations.pdf"/>
              </a:rPr>
              <a:t>https://www.georgebrown.ca/uploadedFiles/TLC/_documents/Basic%20Matrix%20Operations.pdf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6"/>
              </a:rPr>
              <a:t>https://bgsu.instructure.com/courses/901773/pages/p5-learning-using-bayes-rule?module_item_id=6367315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7"/>
              </a:rPr>
              <a:t>http://www4.stat.ncsu.edu/~bmasmith/ST371S11/Conditional-Probability-and-Independence.pdf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8"/>
              </a:rPr>
              <a:t>https://www2.isye.gatech.edu/~brani/isyebayes/bank/handout1.pdf</a:t>
            </a:r>
            <a:endParaRPr lang="en-CA" sz="2000" dirty="0"/>
          </a:p>
          <a:p>
            <a:pPr marL="0" indent="0">
              <a:buNone/>
            </a:pPr>
            <a:r>
              <a:rPr lang="en-CA" sz="2000" dirty="0"/>
              <a:t>Joint probability distribution on Wikipedia</a:t>
            </a:r>
          </a:p>
          <a:p>
            <a:pPr marL="0" indent="0">
              <a:buNone/>
            </a:pPr>
            <a:r>
              <a:rPr lang="en-CA" sz="2000" dirty="0"/>
              <a:t>Multivariate normal probability distribution on Wikipedia</a:t>
            </a:r>
          </a:p>
        </p:txBody>
      </p:sp>
    </p:spTree>
    <p:extLst>
      <p:ext uri="{BB962C8B-B14F-4D97-AF65-F5344CB8AC3E}">
        <p14:creationId xmlns:p14="http://schemas.microsoft.com/office/powerpoint/2010/main" val="116128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Custom 15">
      <a:dk1>
        <a:srgbClr val="39302A"/>
      </a:dk1>
      <a:lt1>
        <a:sysClr val="window" lastClr="FFFFFF"/>
      </a:lt1>
      <a:dk2>
        <a:srgbClr val="A79588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1361</TotalTime>
  <Words>6218</Words>
  <Application>Microsoft Macintosh PowerPoint</Application>
  <PresentationFormat>Widescreen</PresentationFormat>
  <Paragraphs>735</Paragraphs>
  <Slides>98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Arial</vt:lpstr>
      <vt:lpstr>Calibri</vt:lpstr>
      <vt:lpstr>Cambria</vt:lpstr>
      <vt:lpstr>Cambria Math</vt:lpstr>
      <vt:lpstr>Courier New</vt:lpstr>
      <vt:lpstr>Dagny OT</vt:lpstr>
      <vt:lpstr>Gill Sans MT</vt:lpstr>
      <vt:lpstr>Helvetica</vt:lpstr>
      <vt:lpstr>Helvetica Light</vt:lpstr>
      <vt:lpstr>Wingdings</vt:lpstr>
      <vt:lpstr>Wingdings 2</vt:lpstr>
      <vt:lpstr>Dividend</vt:lpstr>
      <vt:lpstr>STATISTICAL AND MATHEMATICAL FOUNDATIONS</vt:lpstr>
      <vt:lpstr>MODULE LEARNING OBJECTIVES</vt:lpstr>
      <vt:lpstr>OUTLINE</vt:lpstr>
      <vt:lpstr>MODELING</vt:lpstr>
      <vt:lpstr>LEARNING OBJECTIVES</vt:lpstr>
      <vt:lpstr>PowerPoint Presentation</vt:lpstr>
      <vt:lpstr>Models in General</vt:lpstr>
      <vt:lpstr>Modeling HEURISTICS</vt:lpstr>
      <vt:lpstr>Modeling HEURISTICS</vt:lpstr>
      <vt:lpstr>Modeling HEURISTICS</vt:lpstr>
      <vt:lpstr>Modeling Pitfalls</vt:lpstr>
      <vt:lpstr>Modeling Pitfalls</vt:lpstr>
      <vt:lpstr>Modeling Pitfalls</vt:lpstr>
      <vt:lpstr>DISTRIBUTIONS</vt:lpstr>
      <vt:lpstr>LEARNING OBJECTIVES</vt:lpstr>
      <vt:lpstr>Data and Distributions</vt:lpstr>
      <vt:lpstr>Data and Distributions</vt:lpstr>
      <vt:lpstr>Fundamental Distributions</vt:lpstr>
      <vt:lpstr>Expectation and Moments</vt:lpstr>
      <vt:lpstr>PowerPoint Presentation</vt:lpstr>
      <vt:lpstr>Joint Distributions</vt:lpstr>
      <vt:lpstr>Joint Distributions</vt:lpstr>
      <vt:lpstr>EXERCISES</vt:lpstr>
      <vt:lpstr>CENTRAL LIMIT THEOREM</vt:lpstr>
      <vt:lpstr>LEARNING OBJECTIVES</vt:lpstr>
      <vt:lpstr>Normal Distribution </vt:lpstr>
      <vt:lpstr>Normal Distribution </vt:lpstr>
      <vt:lpstr>Central Limit Theorem</vt:lpstr>
      <vt:lpstr>How Large is Large?</vt:lpstr>
      <vt:lpstr>CENTRAL LIMIT THEOREM IN ACTION</vt:lpstr>
      <vt:lpstr>EXERCISES</vt:lpstr>
      <vt:lpstr>ESTIMATION</vt:lpstr>
      <vt:lpstr>LEARNING OBJECTIVES</vt:lpstr>
      <vt:lpstr>Estimation</vt:lpstr>
      <vt:lpstr>Estimation</vt:lpstr>
      <vt:lpstr>BASIC MATHEMATICAL CONCEPTS</vt:lpstr>
      <vt:lpstr>BASIC MATHEMATICAL CONCEPTS</vt:lpstr>
      <vt:lpstr>BASIC MATHEMATICAL CONCEPTS</vt:lpstr>
      <vt:lpstr>EXERCISE</vt:lpstr>
      <vt:lpstr>BAYES’ THEOREM</vt:lpstr>
      <vt:lpstr>LEARNING OBJECTIVES</vt:lpstr>
      <vt:lpstr>Conditional Probabilities </vt:lpstr>
      <vt:lpstr>Conditional Probabilities</vt:lpstr>
      <vt:lpstr>Conditional Probabilities</vt:lpstr>
      <vt:lpstr>Rules of Probability</vt:lpstr>
      <vt:lpstr>Bayes’ Theorem</vt:lpstr>
      <vt:lpstr>Bayes’ Theorem</vt:lpstr>
      <vt:lpstr>Bayes’ Theorem</vt:lpstr>
      <vt:lpstr>Bayes’ Theorem</vt:lpstr>
      <vt:lpstr>Bayes’ Theorem</vt:lpstr>
      <vt:lpstr>Bayes’ Theorem</vt:lpstr>
      <vt:lpstr>EXERCISE</vt:lpstr>
      <vt:lpstr>MATRIX ALGEBRA</vt:lpstr>
      <vt:lpstr>LEARNING OBJECTIVES</vt:lpstr>
      <vt:lpstr>Linear Algebra 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EXERCISES</vt:lpstr>
      <vt:lpstr>EIGENVALUES AND EIGENVECTORS</vt:lpstr>
      <vt:lpstr>LEARNING OBJECTIVES</vt:lpstr>
      <vt:lpstr>Eigenvectors and Eigenvalues</vt:lpstr>
      <vt:lpstr>EXAMPLE</vt:lpstr>
      <vt:lpstr>EXAMPLE</vt:lpstr>
      <vt:lpstr>Eigen-decomposition</vt:lpstr>
      <vt:lpstr>EXAMPLE</vt:lpstr>
      <vt:lpstr>EXERCISES</vt:lpstr>
      <vt:lpstr>REGRESSION</vt:lpstr>
      <vt:lpstr>LEARNING OBJECTIVES</vt:lpstr>
      <vt:lpstr>Regression Modeling</vt:lpstr>
      <vt:lpstr>Regression Modeling</vt:lpstr>
      <vt:lpstr>Linear Regression</vt:lpstr>
      <vt:lpstr>Linear Regression</vt:lpstr>
      <vt:lpstr>Generalized Linear Regression</vt:lpstr>
      <vt:lpstr>Generalized Linear Regression</vt:lpstr>
      <vt:lpstr>EXAMPLE</vt:lpstr>
      <vt:lpstr>Advantages of GLM</vt:lpstr>
      <vt:lpstr>EXERCISE</vt:lpstr>
      <vt:lpstr>OPTIMIZATION</vt:lpstr>
      <vt:lpstr>LEARNING OBJECTIVES</vt:lpstr>
      <vt:lpstr>Optimization</vt:lpstr>
      <vt:lpstr>Optimization</vt:lpstr>
      <vt:lpstr>Type of Minima</vt:lpstr>
      <vt:lpstr>Golden Section Method</vt:lpstr>
      <vt:lpstr>Golden Section Method</vt:lpstr>
      <vt:lpstr>Newton’s Method</vt:lpstr>
      <vt:lpstr>Newton’s Method</vt:lpstr>
      <vt:lpstr>EXERCISES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110</cp:revision>
  <dcterms:created xsi:type="dcterms:W3CDTF">2018-12-12T19:39:04Z</dcterms:created>
  <dcterms:modified xsi:type="dcterms:W3CDTF">2019-02-04T05:34:31Z</dcterms:modified>
</cp:coreProperties>
</file>